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7" r:id="rId4"/>
    <p:sldId id="278" r:id="rId5"/>
    <p:sldId id="258" r:id="rId6"/>
    <p:sldId id="257" r:id="rId7"/>
    <p:sldId id="279" r:id="rId8"/>
    <p:sldId id="287" r:id="rId9"/>
    <p:sldId id="266" r:id="rId10"/>
    <p:sldId id="265" r:id="rId11"/>
    <p:sldId id="264" r:id="rId12"/>
    <p:sldId id="259" r:id="rId13"/>
    <p:sldId id="260" r:id="rId14"/>
    <p:sldId id="263" r:id="rId15"/>
    <p:sldId id="261" r:id="rId16"/>
    <p:sldId id="286" r:id="rId17"/>
    <p:sldId id="285" r:id="rId18"/>
    <p:sldId id="262" r:id="rId19"/>
    <p:sldId id="268" r:id="rId20"/>
    <p:sldId id="270" r:id="rId21"/>
    <p:sldId id="267" r:id="rId22"/>
    <p:sldId id="273" r:id="rId23"/>
    <p:sldId id="274" r:id="rId24"/>
    <p:sldId id="269" r:id="rId25"/>
    <p:sldId id="271" r:id="rId26"/>
    <p:sldId id="272" r:id="rId27"/>
    <p:sldId id="280" r:id="rId28"/>
    <p:sldId id="281" r:id="rId29"/>
    <p:sldId id="282" r:id="rId30"/>
    <p:sldId id="284" r:id="rId31"/>
    <p:sldId id="283" r:id="rId32"/>
    <p:sldId id="291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7A9F7-876D-984C-8BDA-51942C5F1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34B462-C9F8-034C-A94B-9DA7E3BE2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A15636-B103-ED4E-B616-42163CBE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F6CEFF-15A5-384B-94F2-F23135C4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F136DE-7B94-E14A-B78E-974025B9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40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25821-18AA-EC43-8F0A-4AE1FE22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ED1A07-03C0-8A4D-B5CE-2F92D511F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29D74-314B-E742-8A7F-003E3488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839D75-B3DE-524A-AC4D-A0B569A9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A2BBCF-BA94-2C43-A462-85CF29A0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17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AD644B5-F18E-714F-9B93-06D7E6745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37A4FB-5741-194F-82E3-182B33D77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4D81EE-9A85-434F-AAB7-807A7CD9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C5C35B-C703-A14C-99B8-F67D6B25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B636BA-C4D2-644C-AE5E-A465C4FD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06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08DCF-9D60-3E43-B672-583790AF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BF39A-28A3-9846-BA35-3EE7EA680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378A06-6C4D-FB43-91DB-EC394288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18B560-F693-1C41-B0E3-7486B70A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74A07B-7DAB-FE4F-8FB8-667DB1A8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66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F9900-E106-754F-B791-C8760D1C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3C8EB1-5B9A-D34C-913E-5126A8772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5CDDE9-7536-5F49-8839-D859F09E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55B993-077C-434F-9C84-0B5ECD40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39C872-D59A-1445-89A4-8883DD5F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75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1D8F9-AA43-F14A-A4A5-5FF54FB7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D56948-FE96-924E-8058-C58969E31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82E1D-A705-244B-8FA8-D838A04B0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DE79FD-DBEC-D14A-B7D7-DC4B9512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02BAF6-B48A-244E-AB3A-8EABD86F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928FD2-D42F-5A4C-B257-668B647B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95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5E27FD-0F11-0A47-A50A-CA120533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DF0365-C502-CC46-B3D3-EE0934904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8AB3DF-54C6-324D-8C4C-693C014D1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5E5160-F07C-9047-8196-6CB2622AE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5D98C4B-A5B8-284B-A737-EEC4DF6EB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F772C0E-CC6C-CD44-9101-A0FF1B32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71ABE2-39A1-7848-86A1-9599907B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4E0CEC-B30D-9844-89DE-7061DEF1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51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40411-6D67-4345-81BF-E50C04D5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8B385E-6DDE-3B43-B566-96CDF421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7464FF-9485-834E-A560-90903C8B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480895-DAE9-0A4D-985D-557AC8C5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5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E8EDF0-7B64-2B41-B16E-BD57047F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66D547-2765-A74B-9565-28CB19FB7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2F729A-B6BF-8143-A1F8-2AED6178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18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FD9E3B-BCBA-ED4D-A579-93A8A9B9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BBAD18-8962-AE45-8274-377877CA3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B95F4B-CC59-5C4D-9BD9-50884B6EB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8E9EBE-23C7-604E-9CB1-C830318E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6111D-D867-204D-A06F-684A5D32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6F743F-74FD-7948-AE61-BDBACE42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00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5475DA-044F-004F-99E3-10C765EB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89A9A5-D47B-E74C-8AD3-E12A90C2D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02E123-F9BD-B744-87AD-156ED617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F4B6DD4-DFE9-7148-BA72-49B16BAE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8409FF-B64D-E84D-BDD3-ED52718A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EC6411-E8CC-8749-A622-928CB483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38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4D9961F-89CB-E548-BBEA-EBF0D54F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EDC0C7-32DA-B745-95E9-023C08D55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D09800-2AF7-0342-A67E-01857FECC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A78A9-769A-E44F-91E6-995A3F71E47A}" type="datetimeFigureOut">
              <a:rPr lang="fr-FR" smtClean="0"/>
              <a:t>11/01/2020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AAC219-D112-CE48-A856-2BDD7407A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6D1BF-F1AF-504A-8824-1CA91C798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6822-A8DD-4642-AA3E-70E79451FC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24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topics/psychology/likert-scal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topics/psychology/likert-scal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climatechangecommunication.org/climate-change-in-the-american-mind/%20%20https:/osf.io/w36g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7B7BC-122F-6748-B3DF-14BE9A36E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Analysing</a:t>
            </a:r>
            <a:r>
              <a:rPr lang="fr-FR" dirty="0"/>
              <a:t> Survey Data </a:t>
            </a:r>
            <a:r>
              <a:rPr lang="fr-FR" dirty="0" err="1"/>
              <a:t>with</a:t>
            </a:r>
            <a:r>
              <a:rPr lang="fr-FR" dirty="0"/>
              <a:t> R</a:t>
            </a:r>
            <a:br>
              <a:rPr lang="fr-FR" dirty="0"/>
            </a:br>
            <a:r>
              <a:rPr lang="fr-FR" sz="3600" dirty="0" err="1"/>
              <a:t>Using</a:t>
            </a:r>
            <a:r>
              <a:rPr lang="fr-FR" sz="3600" dirty="0"/>
              <a:t> Yale </a:t>
            </a:r>
            <a:r>
              <a:rPr lang="fr-FR" sz="3600" dirty="0" err="1"/>
              <a:t>University</a:t>
            </a:r>
            <a:r>
              <a:rPr lang="fr-FR" sz="3600" dirty="0"/>
              <a:t> </a:t>
            </a:r>
            <a:r>
              <a:rPr lang="fr-FR" sz="3600" dirty="0" err="1"/>
              <a:t>Climate</a:t>
            </a:r>
            <a:r>
              <a:rPr lang="fr-FR" sz="3600" dirty="0"/>
              <a:t> Change and the American </a:t>
            </a:r>
            <a:r>
              <a:rPr lang="fr-FR" sz="3600" dirty="0" err="1"/>
              <a:t>Mind</a:t>
            </a:r>
            <a:r>
              <a:rPr lang="fr-FR" sz="3600" dirty="0"/>
              <a:t> </a:t>
            </a:r>
            <a:r>
              <a:rPr lang="fr-FR" sz="3600" dirty="0" err="1"/>
              <a:t>project</a:t>
            </a:r>
            <a:endParaRPr lang="fr-FR" sz="8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FBEBBE-E365-4E43-BAD1-02A079DB0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David Houle, </a:t>
            </a:r>
            <a:r>
              <a:rPr lang="fr-FR" sz="2800" dirty="0" err="1"/>
              <a:t>Ph.D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91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D4C113-978C-FB40-B2D6-CCC81F69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12" y="267988"/>
            <a:ext cx="11605769" cy="1012088"/>
          </a:xfrm>
        </p:spPr>
        <p:txBody>
          <a:bodyPr>
            <a:normAutofit/>
          </a:bodyPr>
          <a:lstStyle/>
          <a:p>
            <a:r>
              <a:rPr lang="fr-FR" b="1" dirty="0" err="1"/>
              <a:t>Climate</a:t>
            </a:r>
            <a:r>
              <a:rPr lang="fr-FR" b="1" dirty="0"/>
              <a:t> Change and the American </a:t>
            </a:r>
            <a:r>
              <a:rPr lang="fr-FR" b="1" dirty="0" err="1"/>
              <a:t>Mind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(2)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F2A181E1-4587-7A44-8211-50AA0831A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9618" y="2434661"/>
            <a:ext cx="4485863" cy="3222345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75126A-146F-744A-8F3E-5E5DCB9C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2" y="3382409"/>
            <a:ext cx="4665328" cy="329317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726602-B1AE-0D44-B8EE-7A4DA966C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794" y="1073239"/>
            <a:ext cx="4345168" cy="32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FE6B816-7815-2745-944F-1C631DA8DD25}"/>
              </a:ext>
            </a:extLst>
          </p:cNvPr>
          <p:cNvSpPr txBox="1">
            <a:spLocks/>
          </p:cNvSpPr>
          <p:nvPr/>
        </p:nvSpPr>
        <p:spPr>
          <a:xfrm>
            <a:off x="8222550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data is only available in SPSS format!!!!</a:t>
            </a:r>
          </a:p>
          <a:p>
            <a:pPr>
              <a:spcBef>
                <a:spcPct val="0"/>
              </a:spcBef>
              <a:spcAft>
                <a:spcPts val="600"/>
              </a:spcAft>
              <a:buNone/>
            </a:pP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A2BFF28-3DD4-3C41-95C0-5FFCEC77F78A}"/>
              </a:ext>
            </a:extLst>
          </p:cNvPr>
          <p:cNvSpPr txBox="1">
            <a:spLocks/>
          </p:cNvSpPr>
          <p:nvPr/>
        </p:nvSpPr>
        <p:spPr>
          <a:xfrm>
            <a:off x="8222549" y="3602038"/>
            <a:ext cx="330813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WHY???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D29A3B-9BEA-E54C-9865-715020E3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7690"/>
            <a:ext cx="6274296" cy="39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2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F5A8A-82AF-814C-8FA1-E9F87AEE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2" y="262469"/>
            <a:ext cx="11755832" cy="1028449"/>
          </a:xfrm>
        </p:spPr>
        <p:txBody>
          <a:bodyPr>
            <a:normAutofit fontScale="90000"/>
          </a:bodyPr>
          <a:lstStyle/>
          <a:p>
            <a:r>
              <a:rPr lang="fr-FR" b="1" dirty="0" err="1"/>
              <a:t>Climate</a:t>
            </a:r>
            <a:r>
              <a:rPr lang="fr-FR" b="1" dirty="0"/>
              <a:t> Change and the American </a:t>
            </a:r>
            <a:r>
              <a:rPr lang="fr-FR" b="1" dirty="0" err="1"/>
              <a:t>Mind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(3)</a:t>
            </a:r>
            <a:br>
              <a:rPr lang="fr-FR" b="1" dirty="0"/>
            </a:br>
            <a:r>
              <a:rPr lang="fr-FR" sz="2700" b="1" dirty="0" err="1"/>
              <a:t>What</a:t>
            </a:r>
            <a:r>
              <a:rPr lang="fr-FR" sz="2700" b="1" dirty="0"/>
              <a:t> the data looks </a:t>
            </a:r>
            <a:r>
              <a:rPr lang="fr-FR" sz="2700" b="1" dirty="0" err="1"/>
              <a:t>like</a:t>
            </a:r>
            <a:r>
              <a:rPr lang="fr-FR" sz="2700" b="1" dirty="0"/>
              <a:t>?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204A8A-1DCC-5040-8AEA-886DFB8B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2" y="2566611"/>
            <a:ext cx="5342925" cy="30428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125213-55D8-834B-94FF-322AAF0B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53" y="2014676"/>
            <a:ext cx="6259375" cy="38874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B9BC4E-0D65-9F4F-9852-D6669291C5C0}"/>
              </a:ext>
            </a:extLst>
          </p:cNvPr>
          <p:cNvSpPr txBox="1"/>
          <p:nvPr/>
        </p:nvSpPr>
        <p:spPr>
          <a:xfrm>
            <a:off x="1285103" y="1830010"/>
            <a:ext cx="281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Step</a:t>
            </a:r>
            <a:r>
              <a:rPr lang="fr-FR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1122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E97148-A228-774B-949A-FC926694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9" y="572786"/>
            <a:ext cx="11722443" cy="672843"/>
          </a:xfrm>
        </p:spPr>
        <p:txBody>
          <a:bodyPr>
            <a:normAutofit fontScale="90000"/>
          </a:bodyPr>
          <a:lstStyle/>
          <a:p>
            <a:r>
              <a:rPr lang="fr-FR" b="1" dirty="0" err="1"/>
              <a:t>Climate</a:t>
            </a:r>
            <a:r>
              <a:rPr lang="fr-FR" b="1" dirty="0"/>
              <a:t> Change and the American </a:t>
            </a:r>
            <a:r>
              <a:rPr lang="fr-FR" b="1" dirty="0" err="1"/>
              <a:t>Mind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(4)</a:t>
            </a:r>
            <a:br>
              <a:rPr lang="fr-FR" b="1" dirty="0"/>
            </a:br>
            <a:r>
              <a:rPr lang="fr-FR" sz="2700" b="1" dirty="0" err="1"/>
              <a:t>Q</a:t>
            </a:r>
            <a:r>
              <a:rPr lang="fr-FR" sz="2700" dirty="0" err="1"/>
              <a:t>plot</a:t>
            </a:r>
            <a:r>
              <a:rPr lang="fr-FR" sz="2700" dirty="0"/>
              <a:t> by default ggplot2 graphs</a:t>
            </a:r>
            <a:br>
              <a:rPr lang="fr-FR" dirty="0"/>
            </a:b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D7863F-45B4-4D47-A395-67353828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10" y="1328220"/>
            <a:ext cx="7476299" cy="54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F64841-C80E-DF41-BC13-64DA8E12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7" y="328055"/>
            <a:ext cx="4759411" cy="132556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GGplot2 package (2/2)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EC32D58-50BC-7B4B-AB3B-1CBA064F8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914" y="509752"/>
            <a:ext cx="6831228" cy="6018979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6E21047-CD6E-DB46-B9D6-0036A5A3DB19}"/>
              </a:ext>
            </a:extLst>
          </p:cNvPr>
          <p:cNvSpPr txBox="1">
            <a:spLocks/>
          </p:cNvSpPr>
          <p:nvPr/>
        </p:nvSpPr>
        <p:spPr>
          <a:xfrm>
            <a:off x="306858" y="1839310"/>
            <a:ext cx="4894413" cy="4508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 </a:t>
            </a:r>
            <a:r>
              <a:rPr lang="fr-FR" dirty="0" err="1"/>
              <a:t>qplot</a:t>
            </a:r>
            <a:r>
              <a:rPr lang="fr-FR" dirty="0"/>
              <a:t> by default graphs</a:t>
            </a:r>
          </a:p>
          <a:p>
            <a:pPr marL="0" indent="0">
              <a:buNone/>
            </a:pPr>
            <a:r>
              <a:rPr lang="fr-FR" sz="2000" dirty="0"/>
              <a:t>p &lt;- </a:t>
            </a:r>
            <a:r>
              <a:rPr lang="fr-FR" sz="2000" dirty="0" err="1"/>
              <a:t>ggplot</a:t>
            </a:r>
            <a:r>
              <a:rPr lang="fr-FR" sz="2000" dirty="0"/>
              <a:t>(data2, </a:t>
            </a:r>
            <a:r>
              <a:rPr lang="fr-FR" sz="2000" dirty="0" err="1"/>
              <a:t>aes</a:t>
            </a:r>
            <a:r>
              <a:rPr lang="fr-FR" sz="2000" dirty="0"/>
              <a:t>(happening)) + </a:t>
            </a:r>
            <a:r>
              <a:rPr lang="fr-FR" sz="2000" dirty="0" err="1"/>
              <a:t>geom_bar</a:t>
            </a:r>
            <a:r>
              <a:rPr lang="fr-FR" sz="2000" dirty="0"/>
              <a:t>(</a:t>
            </a:r>
            <a:r>
              <a:rPr lang="fr-FR" sz="2000" dirty="0" err="1"/>
              <a:t>aes</a:t>
            </a:r>
            <a:r>
              <a:rPr lang="fr-FR" sz="2000" dirty="0"/>
              <a:t>(y = (..count..)/</a:t>
            </a:r>
            <a:r>
              <a:rPr lang="fr-FR" sz="2000" dirty="0" err="1"/>
              <a:t>sum</a:t>
            </a:r>
            <a:r>
              <a:rPr lang="fr-FR" sz="2000" dirty="0"/>
              <a:t>(..count..)), </a:t>
            </a:r>
            <a:r>
              <a:rPr lang="fr-FR" sz="2000" dirty="0" err="1"/>
              <a:t>width</a:t>
            </a:r>
            <a:r>
              <a:rPr lang="fr-FR" sz="2000" dirty="0"/>
              <a:t>=0.55) + </a:t>
            </a:r>
            <a:r>
              <a:rPr lang="fr-FR" sz="2000" dirty="0" err="1"/>
              <a:t>scale_y_continuous</a:t>
            </a:r>
            <a:r>
              <a:rPr lang="fr-FR" sz="2000" dirty="0"/>
              <a:t>(labels=percent) +</a:t>
            </a:r>
          </a:p>
          <a:p>
            <a:pPr marL="0" indent="0">
              <a:buNone/>
            </a:pPr>
            <a:r>
              <a:rPr lang="fr-FR" sz="2000" dirty="0" err="1"/>
              <a:t>ylab</a:t>
            </a:r>
            <a:r>
              <a:rPr lang="fr-FR" sz="2000" dirty="0"/>
              <a:t>("</a:t>
            </a:r>
            <a:r>
              <a:rPr lang="fr-FR" sz="2000" dirty="0" err="1"/>
              <a:t>Percentage</a:t>
            </a:r>
            <a:r>
              <a:rPr lang="fr-FR" sz="2000" dirty="0"/>
              <a:t>") +</a:t>
            </a:r>
          </a:p>
          <a:p>
            <a:pPr marL="0" indent="0">
              <a:buNone/>
            </a:pPr>
            <a:r>
              <a:rPr lang="fr-FR" sz="2000" dirty="0" err="1"/>
              <a:t>xlab</a:t>
            </a:r>
            <a:r>
              <a:rPr lang="fr-FR" sz="2000" dirty="0"/>
              <a:t>("Do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think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climate</a:t>
            </a:r>
            <a:r>
              <a:rPr lang="fr-FR" sz="2000" dirty="0"/>
              <a:t> change </a:t>
            </a:r>
            <a:r>
              <a:rPr lang="fr-FR" sz="2000" dirty="0" err="1"/>
              <a:t>is</a:t>
            </a:r>
            <a:r>
              <a:rPr lang="fr-FR" sz="2000" dirty="0"/>
              <a:t> happening?") +</a:t>
            </a:r>
          </a:p>
          <a:p>
            <a:pPr marL="0" indent="0">
              <a:buNone/>
            </a:pPr>
            <a:r>
              <a:rPr lang="fr-FR" sz="2000" dirty="0" err="1"/>
              <a:t>coord_flip</a:t>
            </a:r>
            <a:r>
              <a:rPr lang="fr-FR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82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85D31-B45A-AF4D-A664-BF060D68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the Likert package (1/ )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8C7819-5069-7946-97DE-059DB0FF8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7623" y="656324"/>
            <a:ext cx="4380120" cy="3186627"/>
          </a:xfr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8542EFB-1442-A14C-BCEE-96C68C540512}"/>
              </a:ext>
            </a:extLst>
          </p:cNvPr>
          <p:cNvSpPr txBox="1">
            <a:spLocks/>
          </p:cNvSpPr>
          <p:nvPr/>
        </p:nvSpPr>
        <p:spPr>
          <a:xfrm>
            <a:off x="393357" y="1590754"/>
            <a:ext cx="11405286" cy="5069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Simple plot </a:t>
            </a:r>
            <a:r>
              <a:rPr lang="fr-FR" dirty="0" err="1"/>
              <a:t>using</a:t>
            </a:r>
            <a:r>
              <a:rPr lang="fr-FR" dirty="0"/>
              <a:t> the Likert package </a:t>
            </a:r>
          </a:p>
          <a:p>
            <a:pPr marL="0" indent="0">
              <a:buNone/>
            </a:pPr>
            <a:r>
              <a:rPr lang="fr-FR" sz="1600" dirty="0"/>
              <a:t>Library(Likert)</a:t>
            </a:r>
          </a:p>
          <a:p>
            <a:pPr marL="0" indent="0">
              <a:buNone/>
            </a:pPr>
            <a:r>
              <a:rPr lang="fr-FR" sz="1600" dirty="0"/>
              <a:t>plot(data2$happening)</a:t>
            </a:r>
          </a:p>
          <a:p>
            <a:pPr marL="0" indent="0">
              <a:buNone/>
            </a:pPr>
            <a:endParaRPr lang="fr-FR" sz="1400" dirty="0"/>
          </a:p>
          <a:p>
            <a:pPr marL="0" indent="0">
              <a:buNone/>
            </a:pPr>
            <a:r>
              <a:rPr lang="fr-FR" sz="1400" b="1" dirty="0" err="1"/>
              <a:t>Preparing</a:t>
            </a:r>
            <a:r>
              <a:rPr lang="fr-FR" sz="1400" b="1" dirty="0"/>
              <a:t> data for more </a:t>
            </a:r>
            <a:r>
              <a:rPr lang="fr-FR" sz="1400" b="1" dirty="0" err="1"/>
              <a:t>advanced</a:t>
            </a:r>
            <a:r>
              <a:rPr lang="fr-FR" sz="1400" b="1" dirty="0"/>
              <a:t> graph:</a:t>
            </a:r>
          </a:p>
          <a:p>
            <a:pPr marL="0" indent="0">
              <a:buNone/>
            </a:pPr>
            <a:r>
              <a:rPr lang="fr-FR" sz="1600" dirty="0"/>
              <a:t>df1&lt;</a:t>
            </a:r>
            <a:r>
              <a:rPr lang="fr-FR" sz="1600" dirty="0" err="1"/>
              <a:t>data.frame</a:t>
            </a:r>
            <a:r>
              <a:rPr lang="fr-FR" sz="1600" dirty="0"/>
              <a:t>(data2$harm_US,data2$harm_personally,data2$harm_dev_countries,data2$harm_plants_animals,data2$harm_future_gen)</a:t>
            </a:r>
          </a:p>
          <a:p>
            <a:pPr marL="0" indent="0">
              <a:buNone/>
            </a:pPr>
            <a:r>
              <a:rPr lang="fr-FR" sz="1600" dirty="0" err="1"/>
              <a:t>names</a:t>
            </a:r>
            <a:r>
              <a:rPr lang="fr-FR" sz="1600" dirty="0"/>
              <a:t>(df1) &lt;- c(</a:t>
            </a:r>
          </a:p>
          <a:p>
            <a:pPr marL="0" indent="0">
              <a:buNone/>
            </a:pPr>
            <a:r>
              <a:rPr lang="fr-FR" sz="1600" dirty="0"/>
              <a:t>  data2.harm_US = "Global </a:t>
            </a:r>
            <a:r>
              <a:rPr lang="fr-FR" sz="1600" dirty="0" err="1"/>
              <a:t>warming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harm</a:t>
            </a:r>
            <a:r>
              <a:rPr lang="fr-FR" sz="1600" dirty="0"/>
              <a:t> the US",</a:t>
            </a:r>
          </a:p>
          <a:p>
            <a:pPr marL="0" indent="0">
              <a:buNone/>
            </a:pPr>
            <a:r>
              <a:rPr lang="fr-FR" sz="1600" dirty="0"/>
              <a:t>  data2.harm_personally = "Global </a:t>
            </a:r>
            <a:r>
              <a:rPr lang="fr-FR" sz="1600" dirty="0" err="1"/>
              <a:t>warming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harm</a:t>
            </a:r>
            <a:r>
              <a:rPr lang="fr-FR" sz="1600" dirty="0"/>
              <a:t> me",</a:t>
            </a:r>
          </a:p>
          <a:p>
            <a:pPr marL="0" indent="0">
              <a:buNone/>
            </a:pPr>
            <a:r>
              <a:rPr lang="fr-FR" sz="1600" dirty="0"/>
              <a:t>  data2.harm_dev_countries = "Global </a:t>
            </a:r>
            <a:r>
              <a:rPr lang="fr-FR" sz="1600" dirty="0" err="1"/>
              <a:t>warming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harm</a:t>
            </a:r>
            <a:r>
              <a:rPr lang="fr-FR" sz="1600" dirty="0"/>
              <a:t> </a:t>
            </a:r>
            <a:r>
              <a:rPr lang="fr-FR" sz="1600" dirty="0" err="1"/>
              <a:t>developing</a:t>
            </a:r>
            <a:r>
              <a:rPr lang="fr-FR" sz="1600" dirty="0"/>
              <a:t> countries",</a:t>
            </a:r>
          </a:p>
          <a:p>
            <a:pPr marL="0" indent="0">
              <a:buNone/>
            </a:pPr>
            <a:r>
              <a:rPr lang="fr-FR" sz="1600" dirty="0"/>
              <a:t>  data2.harm_plants_animals = "Global </a:t>
            </a:r>
            <a:r>
              <a:rPr lang="fr-FR" sz="1600" dirty="0" err="1"/>
              <a:t>warming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harm</a:t>
            </a:r>
            <a:r>
              <a:rPr lang="fr-FR" sz="1600" dirty="0"/>
              <a:t> plants and </a:t>
            </a:r>
            <a:r>
              <a:rPr lang="fr-FR" sz="1600" dirty="0" err="1"/>
              <a:t>animals</a:t>
            </a:r>
            <a:r>
              <a:rPr lang="fr-FR" sz="1600" dirty="0"/>
              <a:t>",</a:t>
            </a:r>
          </a:p>
          <a:p>
            <a:pPr marL="0" indent="0">
              <a:buNone/>
            </a:pPr>
            <a:r>
              <a:rPr lang="fr-FR" sz="1600" dirty="0"/>
              <a:t>  data2.harm_future_gen = "Global </a:t>
            </a:r>
            <a:r>
              <a:rPr lang="fr-FR" sz="1600" dirty="0" err="1"/>
              <a:t>warming</a:t>
            </a:r>
            <a:r>
              <a:rPr lang="fr-FR" sz="1600" dirty="0"/>
              <a:t> </a:t>
            </a:r>
            <a:r>
              <a:rPr lang="fr-FR" sz="1600" dirty="0" err="1"/>
              <a:t>will</a:t>
            </a:r>
            <a:r>
              <a:rPr lang="fr-FR" sz="1600" dirty="0"/>
              <a:t> </a:t>
            </a:r>
            <a:r>
              <a:rPr lang="fr-FR" sz="1600" dirty="0" err="1"/>
              <a:t>harm</a:t>
            </a:r>
            <a:r>
              <a:rPr lang="fr-FR" sz="1600" dirty="0"/>
              <a:t> future </a:t>
            </a:r>
            <a:r>
              <a:rPr lang="fr-FR" sz="1600" dirty="0" err="1"/>
              <a:t>generations</a:t>
            </a:r>
            <a:r>
              <a:rPr lang="fr-FR" sz="1600" dirty="0"/>
              <a:t>")</a:t>
            </a:r>
          </a:p>
          <a:p>
            <a:pPr marL="0" indent="0">
              <a:buNone/>
            </a:pPr>
            <a:r>
              <a:rPr lang="fr-FR" sz="1600" dirty="0" err="1"/>
              <a:t>str</a:t>
            </a:r>
            <a:r>
              <a:rPr lang="fr-FR" sz="1600" dirty="0"/>
              <a:t>(df1)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4EFBA-018B-8448-982E-7C7F5A327CC1}"/>
              </a:ext>
            </a:extLst>
          </p:cNvPr>
          <p:cNvSpPr/>
          <p:nvPr/>
        </p:nvSpPr>
        <p:spPr>
          <a:xfrm>
            <a:off x="4034217" y="3244334"/>
            <a:ext cx="4123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, center=4,include.center=FALSE, wrap=30</a:t>
            </a:r>
          </a:p>
        </p:txBody>
      </p:sp>
    </p:spTree>
    <p:extLst>
      <p:ext uri="{BB962C8B-B14F-4D97-AF65-F5344CB8AC3E}">
        <p14:creationId xmlns:p14="http://schemas.microsoft.com/office/powerpoint/2010/main" val="158730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DAE2B5-7CEC-DA4C-A9EE-923FB5E8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8635"/>
          </a:xfrm>
        </p:spPr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A82764-85FC-CE43-92DF-5B3EF640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080" y="873760"/>
            <a:ext cx="9331960" cy="5946494"/>
          </a:xfrm>
        </p:spPr>
      </p:pic>
    </p:spTree>
    <p:extLst>
      <p:ext uri="{BB962C8B-B14F-4D97-AF65-F5344CB8AC3E}">
        <p14:creationId xmlns:p14="http://schemas.microsoft.com/office/powerpoint/2010/main" val="310005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67BB7A-F1F1-9A4B-BC5B-00573B242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641" y="204527"/>
            <a:ext cx="9866586" cy="6287167"/>
          </a:xfrm>
        </p:spPr>
      </p:pic>
    </p:spTree>
    <p:extLst>
      <p:ext uri="{BB962C8B-B14F-4D97-AF65-F5344CB8AC3E}">
        <p14:creationId xmlns:p14="http://schemas.microsoft.com/office/powerpoint/2010/main" val="79807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BB04E-F54B-2043-B5A0-46D5DFAA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78"/>
            <a:ext cx="10515600" cy="1325563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Likert package (2/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D184348-5FDF-DA4A-AA9F-C3280625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064" y="1615468"/>
            <a:ext cx="8481563" cy="5106608"/>
          </a:xfr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F50BF22-22F4-8A44-A9B0-0B86E33B9E5A}"/>
              </a:ext>
            </a:extLst>
          </p:cNvPr>
          <p:cNvSpPr txBox="1">
            <a:spLocks/>
          </p:cNvSpPr>
          <p:nvPr/>
        </p:nvSpPr>
        <p:spPr>
          <a:xfrm>
            <a:off x="393357" y="1664895"/>
            <a:ext cx="3659659" cy="4610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Stacked</a:t>
            </a:r>
            <a:r>
              <a:rPr lang="fr-FR" dirty="0"/>
              <a:t> bar graph</a:t>
            </a:r>
          </a:p>
          <a:p>
            <a:pPr marL="0" indent="0">
              <a:buNone/>
            </a:pPr>
            <a:r>
              <a:rPr lang="fr-FR" sz="1800" dirty="0" err="1"/>
              <a:t>str</a:t>
            </a:r>
            <a:r>
              <a:rPr lang="fr-FR" sz="1800" dirty="0"/>
              <a:t>(df1)</a:t>
            </a:r>
          </a:p>
          <a:p>
            <a:pPr marL="0" indent="0">
              <a:buNone/>
            </a:pPr>
            <a:r>
              <a:rPr lang="fr-FR" sz="1800" dirty="0"/>
              <a:t>l1&lt;-</a:t>
            </a:r>
            <a:r>
              <a:rPr lang="fr-FR" sz="1800" dirty="0" err="1"/>
              <a:t>likert</a:t>
            </a:r>
            <a:r>
              <a:rPr lang="fr-FR" sz="1800" dirty="0"/>
              <a:t>(df1)</a:t>
            </a:r>
          </a:p>
          <a:p>
            <a:pPr marL="0" indent="0">
              <a:buNone/>
            </a:pPr>
            <a:r>
              <a:rPr lang="fr-FR" sz="1800" dirty="0"/>
              <a:t>plot(l1)</a:t>
            </a:r>
          </a:p>
        </p:txBody>
      </p:sp>
    </p:spTree>
    <p:extLst>
      <p:ext uri="{BB962C8B-B14F-4D97-AF65-F5344CB8AC3E}">
        <p14:creationId xmlns:p14="http://schemas.microsoft.com/office/powerpoint/2010/main" val="57460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FB031C-0974-FD4E-B86F-9D51AD45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Likert+ggthemes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8A44DBC-AC65-E042-B047-974120873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14" y="1980793"/>
            <a:ext cx="5842986" cy="351796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7A89AA-FDD1-5046-B18B-5777A733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58" y="3047918"/>
            <a:ext cx="5721728" cy="34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5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D71D36F-B4E7-984A-B82E-0BB62349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AFC0A4-61ED-094B-8E3A-B46BCE1F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1" y="177801"/>
            <a:ext cx="3089995" cy="1955800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R?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metaphore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704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6B8AB7-59FA-EF4B-938D-42DC18684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26"/>
            <a:ext cx="10515600" cy="1054640"/>
          </a:xfrm>
        </p:spPr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Likert package: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C788112-B9C3-FF49-9C01-E2A374D5D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09" y="783755"/>
            <a:ext cx="8491151" cy="6074245"/>
          </a:xfrm>
        </p:spPr>
      </p:pic>
    </p:spTree>
    <p:extLst>
      <p:ext uri="{BB962C8B-B14F-4D97-AF65-F5344CB8AC3E}">
        <p14:creationId xmlns:p14="http://schemas.microsoft.com/office/powerpoint/2010/main" val="396424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53F18-D13B-8644-8611-4846636B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370"/>
            <a:ext cx="10515600" cy="994118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Using</a:t>
            </a:r>
            <a:r>
              <a:rPr lang="fr-FR" dirty="0"/>
              <a:t> Likert package: </a:t>
            </a:r>
            <a:r>
              <a:rPr lang="fr-FR" dirty="0" err="1"/>
              <a:t>density</a:t>
            </a:r>
            <a:r>
              <a:rPr lang="fr-FR" dirty="0"/>
              <a:t> and </a:t>
            </a:r>
            <a:r>
              <a:rPr lang="fr-FR" dirty="0" err="1"/>
              <a:t>lattices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9F49A-7E84-4A44-8E32-87A7A7B3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2" y="573578"/>
            <a:ext cx="10437795" cy="62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21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72FD2-853E-8943-B193-9B4281CF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9024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DB3542-7CD2-8145-AC5E-A7749FA9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94" y="1090247"/>
            <a:ext cx="8134012" cy="57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DBFD336-70B0-E049-B806-A38062BB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02" y="216081"/>
            <a:ext cx="9062078" cy="64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2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53824-A02C-1C47-A77B-C303DC10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5" y="216490"/>
            <a:ext cx="11608143" cy="54927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Using</a:t>
            </a:r>
            <a:r>
              <a:rPr lang="fr-FR" dirty="0"/>
              <a:t> Likert package: </a:t>
            </a:r>
            <a:r>
              <a:rPr lang="fr-FR" dirty="0" err="1"/>
              <a:t>Stacked</a:t>
            </a:r>
            <a:r>
              <a:rPr lang="fr-FR" dirty="0"/>
              <a:t> plots and </a:t>
            </a:r>
            <a:r>
              <a:rPr lang="fr-FR" dirty="0" err="1"/>
              <a:t>lattices</a:t>
            </a:r>
            <a:r>
              <a:rPr lang="fr-FR" dirty="0"/>
              <a:t> (</a:t>
            </a:r>
            <a:r>
              <a:rPr lang="fr-FR" dirty="0" err="1"/>
              <a:t>years</a:t>
            </a:r>
            <a:r>
              <a:rPr lang="fr-FR" dirty="0"/>
              <a:t>)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0A95572-4884-2B41-B319-207DFBB03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502" y="876975"/>
            <a:ext cx="7802635" cy="5919241"/>
          </a:xfrm>
        </p:spPr>
      </p:pic>
    </p:spTree>
    <p:extLst>
      <p:ext uri="{BB962C8B-B14F-4D97-AF65-F5344CB8AC3E}">
        <p14:creationId xmlns:p14="http://schemas.microsoft.com/office/powerpoint/2010/main" val="331301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0ECA5-DA22-FA49-A4C9-D8BA95A2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60" y="111211"/>
            <a:ext cx="10515600" cy="99804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Using</a:t>
            </a:r>
            <a:r>
              <a:rPr lang="fr-FR" dirty="0"/>
              <a:t> Likert package: </a:t>
            </a:r>
            <a:r>
              <a:rPr lang="fr-FR" dirty="0" err="1"/>
              <a:t>Stacked</a:t>
            </a:r>
            <a:r>
              <a:rPr lang="fr-FR" dirty="0"/>
              <a:t> plots and </a:t>
            </a:r>
            <a:r>
              <a:rPr lang="fr-FR" dirty="0" err="1"/>
              <a:t>lattices</a:t>
            </a:r>
            <a:r>
              <a:rPr lang="fr-FR" dirty="0"/>
              <a:t> (</a:t>
            </a:r>
            <a:r>
              <a:rPr lang="fr-FR" dirty="0" err="1"/>
              <a:t>partyXideology</a:t>
            </a:r>
            <a:r>
              <a:rPr lang="fr-FR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3169F3-03D3-E841-98D1-D899390A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1" y="1195755"/>
            <a:ext cx="7985218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8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73120-FEB5-D544-8EA6-C18728F3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33" y="0"/>
            <a:ext cx="10515600" cy="1124465"/>
          </a:xfrm>
        </p:spPr>
        <p:txBody>
          <a:bodyPr/>
          <a:lstStyle/>
          <a:p>
            <a:r>
              <a:rPr lang="fr-FR" dirty="0" err="1"/>
              <a:t>Gender</a:t>
            </a:r>
            <a:r>
              <a:rPr lang="fr-FR" dirty="0"/>
              <a:t> (the </a:t>
            </a:r>
            <a:r>
              <a:rPr lang="fr-FR" dirty="0" err="1"/>
              <a:t>economist</a:t>
            </a:r>
            <a:r>
              <a:rPr lang="fr-FR" dirty="0"/>
              <a:t> style)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BF6E06A-B377-7C4A-AB28-4C700608C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917" y="1124465"/>
            <a:ext cx="7407031" cy="5252258"/>
          </a:xfrm>
        </p:spPr>
      </p:pic>
    </p:spTree>
    <p:extLst>
      <p:ext uri="{BB962C8B-B14F-4D97-AF65-F5344CB8AC3E}">
        <p14:creationId xmlns:p14="http://schemas.microsoft.com/office/powerpoint/2010/main" val="380562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CD24C-E3EC-1941-B7AA-29475E22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1"/>
            <a:ext cx="10515600" cy="975360"/>
          </a:xfrm>
        </p:spPr>
        <p:txBody>
          <a:bodyPr/>
          <a:lstStyle/>
          <a:p>
            <a:r>
              <a:rPr lang="fr-FR" dirty="0"/>
              <a:t>Support for </a:t>
            </a:r>
            <a:r>
              <a:rPr lang="fr-FR" dirty="0" err="1"/>
              <a:t>climate</a:t>
            </a:r>
            <a:r>
              <a:rPr lang="fr-FR" dirty="0"/>
              <a:t> </a:t>
            </a:r>
            <a:r>
              <a:rPr lang="fr-FR" dirty="0" err="1"/>
              <a:t>policy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9A21D08-83D1-2447-9E64-8EF6E7DF3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407" y="900546"/>
            <a:ext cx="9010651" cy="5869151"/>
          </a:xfrm>
        </p:spPr>
      </p:pic>
    </p:spTree>
    <p:extLst>
      <p:ext uri="{BB962C8B-B14F-4D97-AF65-F5344CB8AC3E}">
        <p14:creationId xmlns:p14="http://schemas.microsoft.com/office/powerpoint/2010/main" val="115593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D93849-B481-5948-B1A5-D752C426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004332"/>
          </a:xfrm>
        </p:spPr>
        <p:txBody>
          <a:bodyPr/>
          <a:lstStyle/>
          <a:p>
            <a:r>
              <a:rPr lang="fr-FR" dirty="0"/>
              <a:t>Support for </a:t>
            </a:r>
            <a:r>
              <a:rPr lang="fr-FR" dirty="0" err="1"/>
              <a:t>climate</a:t>
            </a:r>
            <a:r>
              <a:rPr lang="fr-FR" dirty="0"/>
              <a:t> </a:t>
            </a:r>
            <a:r>
              <a:rPr lang="fr-FR" dirty="0" err="1"/>
              <a:t>policies</a:t>
            </a:r>
            <a:r>
              <a:rPr lang="fr-FR" dirty="0"/>
              <a:t>,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D8799F-F69C-6A40-A6B5-ED2C81FF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340" y="1126568"/>
            <a:ext cx="8318500" cy="56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1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51FBF7F-0CCE-DE48-B290-26216DFF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640" y="0"/>
            <a:ext cx="10111153" cy="6858000"/>
          </a:xfrm>
        </p:spPr>
      </p:pic>
    </p:spTree>
    <p:extLst>
      <p:ext uri="{BB962C8B-B14F-4D97-AF65-F5344CB8AC3E}">
        <p14:creationId xmlns:p14="http://schemas.microsoft.com/office/powerpoint/2010/main" val="287234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71F6E0-0CFF-7147-B3DD-520019DF1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39" b="1552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4AE659-2D32-0247-8638-0CA1F98E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39" y="1168918"/>
            <a:ext cx="6627971" cy="452016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Solution offered by most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Statistical Software package (SPSS, STATA, Excel, etc.): take the bus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(it get most people where they need to be although not always by the most direct route)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20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B20A5E6-58EA-6C4B-AD29-81789F9B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8217"/>
            <a:ext cx="10099040" cy="68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CA26D-2EFB-6447-B24B-4111AA52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0381"/>
          </a:xfrm>
        </p:spPr>
        <p:txBody>
          <a:bodyPr>
            <a:normAutofit fontScale="90000"/>
          </a:bodyPr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4187370-F1B0-BE4F-BD3F-510B72EF4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660" y="1079892"/>
            <a:ext cx="7980680" cy="5412983"/>
          </a:xfrm>
        </p:spPr>
      </p:pic>
    </p:spTree>
    <p:extLst>
      <p:ext uri="{BB962C8B-B14F-4D97-AF65-F5344CB8AC3E}">
        <p14:creationId xmlns:p14="http://schemas.microsoft.com/office/powerpoint/2010/main" val="2683268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D1707-BFA7-2642-BBA3-9069D005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039"/>
            <a:ext cx="10515600" cy="728351"/>
          </a:xfrm>
        </p:spPr>
        <p:txBody>
          <a:bodyPr/>
          <a:lstStyle/>
          <a:p>
            <a:r>
              <a:rPr lang="fr-FR" dirty="0"/>
              <a:t>Ordinal </a:t>
            </a:r>
            <a:r>
              <a:rPr lang="fr-FR" dirty="0" err="1"/>
              <a:t>logistics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5508F6-C113-9943-881A-A2D97B3C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43" y="1002114"/>
            <a:ext cx="11278496" cy="4853772"/>
          </a:xfrm>
        </p:spPr>
        <p:txBody>
          <a:bodyPr>
            <a:normAutofit/>
          </a:bodyPr>
          <a:lstStyle/>
          <a:p>
            <a:r>
              <a:rPr lang="fr-FR" dirty="0"/>
              <a:t>m &lt;- </a:t>
            </a:r>
            <a:r>
              <a:rPr lang="fr-FR" dirty="0" err="1"/>
              <a:t>polr</a:t>
            </a:r>
            <a:r>
              <a:rPr lang="fr-FR" dirty="0"/>
              <a:t>(happening ~ </a:t>
            </a:r>
            <a:r>
              <a:rPr lang="fr-FR" dirty="0" err="1"/>
              <a:t>ideology</a:t>
            </a:r>
            <a:r>
              <a:rPr lang="fr-FR" dirty="0"/>
              <a:t>, data=data2, Hess=TRUE)</a:t>
            </a:r>
          </a:p>
          <a:p>
            <a:r>
              <a:rPr lang="fr-FR" dirty="0"/>
              <a:t>Call: </a:t>
            </a:r>
            <a:r>
              <a:rPr lang="fr-FR" dirty="0" err="1"/>
              <a:t>polr</a:t>
            </a:r>
            <a:r>
              <a:rPr lang="fr-FR" dirty="0"/>
              <a:t>(formula = happening ~ </a:t>
            </a:r>
            <a:r>
              <a:rPr lang="fr-FR" dirty="0" err="1"/>
              <a:t>ideology</a:t>
            </a:r>
            <a:r>
              <a:rPr lang="fr-FR" dirty="0"/>
              <a:t>, data = data2, Hess = TRUE)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3DF9FDA-B2D0-284D-A0C0-362F87C3B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71615"/>
              </p:ext>
            </p:extLst>
          </p:nvPr>
        </p:nvGraphicFramePr>
        <p:xfrm>
          <a:off x="1903685" y="2142989"/>
          <a:ext cx="7570099" cy="4127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243">
                  <a:extLst>
                    <a:ext uri="{9D8B030D-6E8A-4147-A177-3AD203B41FA5}">
                      <a16:colId xmlns:a16="http://schemas.microsoft.com/office/drawing/2014/main" val="2004981984"/>
                    </a:ext>
                  </a:extLst>
                </a:gridCol>
                <a:gridCol w="1304144">
                  <a:extLst>
                    <a:ext uri="{9D8B030D-6E8A-4147-A177-3AD203B41FA5}">
                      <a16:colId xmlns:a16="http://schemas.microsoft.com/office/drawing/2014/main" val="836047407"/>
                    </a:ext>
                  </a:extLst>
                </a:gridCol>
                <a:gridCol w="1317952">
                  <a:extLst>
                    <a:ext uri="{9D8B030D-6E8A-4147-A177-3AD203B41FA5}">
                      <a16:colId xmlns:a16="http://schemas.microsoft.com/office/drawing/2014/main" val="493052582"/>
                    </a:ext>
                  </a:extLst>
                </a:gridCol>
                <a:gridCol w="1888760">
                  <a:extLst>
                    <a:ext uri="{9D8B030D-6E8A-4147-A177-3AD203B41FA5}">
                      <a16:colId xmlns:a16="http://schemas.microsoft.com/office/drawing/2014/main" val="3062100686"/>
                    </a:ext>
                  </a:extLst>
                </a:gridCol>
              </a:tblGrid>
              <a:tr h="418911">
                <a:tc>
                  <a:txBody>
                    <a:bodyPr/>
                    <a:lstStyle/>
                    <a:p>
                      <a:pPr algn="ctr"/>
                      <a:r>
                        <a:rPr lang="fr-FR" b="0" dirty="0" err="1"/>
                        <a:t>Ideology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/>
                        <a:t>Coefficients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err="1"/>
                        <a:t>Intercepts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9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Very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liberal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2.2423378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6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Somewhat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liberal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2.1472236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3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Moderate</a:t>
                      </a:r>
                      <a:r>
                        <a:rPr lang="fr-FR" dirty="0"/>
                        <a:t>, middle of the road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1.1074550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22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Somewhat</a:t>
                      </a:r>
                      <a:r>
                        <a:rPr lang="fr-FR" dirty="0"/>
                        <a:t>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0.1617630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6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Very</a:t>
                      </a:r>
                      <a:r>
                        <a:rPr lang="fr-FR" dirty="0"/>
                        <a:t> conservative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-0.7593255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18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</a:t>
                      </a:r>
                      <a:r>
                        <a:rPr lang="fr-FR" dirty="0" err="1"/>
                        <a:t>Refused|No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-5.1574939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9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No|Don't</a:t>
                      </a:r>
                      <a:r>
                        <a:rPr lang="fr-FR" dirty="0"/>
                        <a:t> know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 -0.9363903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0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Don't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know|Yes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0.1656136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0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Residual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Deviance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32402.57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51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32418.57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672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287D23-055F-534C-88A1-86B9076D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(1): Reading SPSS </a:t>
            </a:r>
            <a:r>
              <a:rPr lang="fr-FR" dirty="0" err="1"/>
              <a:t>datasets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B7B77-2217-B644-B15D-312440CF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Library (</a:t>
            </a:r>
            <a:r>
              <a:rPr lang="fr-FR" dirty="0" err="1"/>
              <a:t>haven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data &lt;- </a:t>
            </a:r>
            <a:r>
              <a:rPr lang="fr-FR" dirty="0" err="1"/>
              <a:t>read_sav</a:t>
            </a:r>
            <a:r>
              <a:rPr lang="fr-FR" dirty="0"/>
              <a:t>("</a:t>
            </a:r>
            <a:r>
              <a:rPr lang="fr-FR" dirty="0" err="1"/>
              <a:t>data.sav</a:t>
            </a:r>
            <a:r>
              <a:rPr lang="fr-FR" dirty="0"/>
              <a:t>")</a:t>
            </a:r>
          </a:p>
          <a:p>
            <a:pPr marL="0" indent="0">
              <a:buNone/>
            </a:pPr>
            <a:r>
              <a:rPr lang="fr-FR" dirty="0" err="1"/>
              <a:t>data_backup</a:t>
            </a:r>
            <a:r>
              <a:rPr lang="fr-FR" dirty="0"/>
              <a:t> &lt;- data # data backup (</a:t>
            </a:r>
            <a:r>
              <a:rPr lang="fr-FR" dirty="0" err="1"/>
              <a:t>just</a:t>
            </a:r>
            <a:r>
              <a:rPr lang="fr-FR" dirty="0"/>
              <a:t> in case...)</a:t>
            </a:r>
          </a:p>
          <a:p>
            <a:pPr marL="0" indent="0">
              <a:buNone/>
            </a:pPr>
            <a:r>
              <a:rPr lang="fr-FR" dirty="0"/>
              <a:t>data2&lt;-</a:t>
            </a:r>
            <a:r>
              <a:rPr lang="fr-FR" dirty="0" err="1"/>
              <a:t>as_factor</a:t>
            </a:r>
            <a:r>
              <a:rPr lang="fr-FR" dirty="0"/>
              <a:t>(data, </a:t>
            </a:r>
            <a:r>
              <a:rPr lang="fr-FR" dirty="0" err="1"/>
              <a:t>levels</a:t>
            </a:r>
            <a:r>
              <a:rPr lang="fr-FR" dirty="0"/>
              <a:t> = "labels")</a:t>
            </a:r>
          </a:p>
        </p:txBody>
      </p:sp>
    </p:spTree>
    <p:extLst>
      <p:ext uri="{BB962C8B-B14F-4D97-AF65-F5344CB8AC3E}">
        <p14:creationId xmlns:p14="http://schemas.microsoft.com/office/powerpoint/2010/main" val="144783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78D89-7C0B-D34F-BABA-45886338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(2): Basic Graphes (</a:t>
            </a:r>
            <a:r>
              <a:rPr lang="fr-FR" dirty="0" err="1"/>
              <a:t>with</a:t>
            </a:r>
            <a:r>
              <a:rPr lang="fr-FR" dirty="0"/>
              <a:t> ggplot2)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103B0-533C-3A4F-87E1-D49C53511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68" y="1424066"/>
            <a:ext cx="11450594" cy="51865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000" dirty="0" err="1"/>
              <a:t>library</a:t>
            </a:r>
            <a:r>
              <a:rPr lang="fr-FR" sz="3000" dirty="0"/>
              <a:t>(ggplot2)</a:t>
            </a:r>
          </a:p>
          <a:p>
            <a:pPr marL="0" indent="0">
              <a:buNone/>
            </a:pPr>
            <a:r>
              <a:rPr lang="fr-FR" sz="3000" dirty="0"/>
              <a:t>R </a:t>
            </a:r>
            <a:r>
              <a:rPr lang="fr-FR" sz="3000" dirty="0" err="1"/>
              <a:t>qplot</a:t>
            </a:r>
            <a:r>
              <a:rPr lang="fr-FR" sz="3000" dirty="0"/>
              <a:t> by default graphs</a:t>
            </a:r>
          </a:p>
          <a:p>
            <a:pPr marL="0" indent="0">
              <a:buNone/>
            </a:pPr>
            <a:r>
              <a:rPr lang="fr-FR" sz="3000" dirty="0" err="1"/>
              <a:t>qplot</a:t>
            </a:r>
            <a:r>
              <a:rPr lang="fr-FR" sz="3000" dirty="0"/>
              <a:t>(data2$happening)</a:t>
            </a:r>
          </a:p>
          <a:p>
            <a:pPr marL="0" indent="0">
              <a:buNone/>
            </a:pPr>
            <a:endParaRPr lang="fr-FR" sz="3000" dirty="0"/>
          </a:p>
          <a:p>
            <a:pPr marL="0" indent="0">
              <a:buNone/>
            </a:pPr>
            <a:r>
              <a:rPr lang="fr-FR" sz="3000" dirty="0"/>
              <a:t>p3 &lt;- </a:t>
            </a:r>
            <a:r>
              <a:rPr lang="fr-FR" sz="3000" dirty="0" err="1"/>
              <a:t>ggplot</a:t>
            </a:r>
            <a:r>
              <a:rPr lang="fr-FR" sz="3000" dirty="0"/>
              <a:t>(data2, </a:t>
            </a:r>
            <a:r>
              <a:rPr lang="fr-FR" sz="3000" dirty="0" err="1"/>
              <a:t>aes</a:t>
            </a:r>
            <a:r>
              <a:rPr lang="fr-FR" sz="3000" dirty="0"/>
              <a:t>(happening)) +</a:t>
            </a:r>
          </a:p>
          <a:p>
            <a:pPr marL="0" indent="0">
              <a:buNone/>
            </a:pPr>
            <a:r>
              <a:rPr lang="fr-FR" sz="3000" dirty="0"/>
              <a:t>  </a:t>
            </a:r>
            <a:r>
              <a:rPr lang="fr-FR" sz="3000" dirty="0" err="1"/>
              <a:t>geom_bar</a:t>
            </a:r>
            <a:r>
              <a:rPr lang="fr-FR" sz="3000" dirty="0"/>
              <a:t>(</a:t>
            </a:r>
            <a:r>
              <a:rPr lang="fr-FR" sz="3000" dirty="0" err="1"/>
              <a:t>aes</a:t>
            </a:r>
            <a:r>
              <a:rPr lang="fr-FR" sz="3000" dirty="0"/>
              <a:t>(y = (..count..)/</a:t>
            </a:r>
            <a:r>
              <a:rPr lang="fr-FR" sz="3000" dirty="0" err="1"/>
              <a:t>sum</a:t>
            </a:r>
            <a:r>
              <a:rPr lang="fr-FR" sz="3000" dirty="0"/>
              <a:t>(..count..)), </a:t>
            </a:r>
            <a:r>
              <a:rPr lang="fr-FR" sz="3000" dirty="0" err="1"/>
              <a:t>width</a:t>
            </a:r>
            <a:r>
              <a:rPr lang="fr-FR" sz="3000" dirty="0"/>
              <a:t>=0.55) +</a:t>
            </a:r>
          </a:p>
          <a:p>
            <a:pPr marL="0" indent="0">
              <a:buNone/>
            </a:pPr>
            <a:r>
              <a:rPr lang="fr-FR" sz="3000" dirty="0"/>
              <a:t>  </a:t>
            </a:r>
            <a:r>
              <a:rPr lang="fr-FR" sz="3000" dirty="0" err="1"/>
              <a:t>scale_y_continuous</a:t>
            </a:r>
            <a:r>
              <a:rPr lang="fr-FR" sz="3000" dirty="0"/>
              <a:t>(labels=percent) +</a:t>
            </a:r>
          </a:p>
          <a:p>
            <a:pPr marL="0" indent="0">
              <a:buNone/>
            </a:pPr>
            <a:r>
              <a:rPr lang="fr-FR" sz="3000" dirty="0"/>
              <a:t>  </a:t>
            </a:r>
            <a:r>
              <a:rPr lang="fr-FR" sz="3000" dirty="0" err="1"/>
              <a:t>ylab</a:t>
            </a:r>
            <a:r>
              <a:rPr lang="fr-FR" sz="3000" dirty="0"/>
              <a:t>("</a:t>
            </a:r>
            <a:r>
              <a:rPr lang="fr-FR" sz="3000" dirty="0" err="1"/>
              <a:t>Percentage</a:t>
            </a:r>
            <a:r>
              <a:rPr lang="fr-FR" sz="3000" dirty="0"/>
              <a:t>") +</a:t>
            </a:r>
          </a:p>
          <a:p>
            <a:pPr marL="0" indent="0">
              <a:buNone/>
            </a:pPr>
            <a:r>
              <a:rPr lang="fr-FR" sz="3000" dirty="0"/>
              <a:t>  </a:t>
            </a:r>
            <a:r>
              <a:rPr lang="fr-FR" sz="3000" dirty="0" err="1"/>
              <a:t>xlab</a:t>
            </a:r>
            <a:r>
              <a:rPr lang="fr-FR" sz="3000" dirty="0"/>
              <a:t>("Do </a:t>
            </a:r>
            <a:r>
              <a:rPr lang="fr-FR" sz="3000" dirty="0" err="1"/>
              <a:t>you</a:t>
            </a:r>
            <a:r>
              <a:rPr lang="fr-FR" sz="3000" dirty="0"/>
              <a:t> </a:t>
            </a:r>
            <a:r>
              <a:rPr lang="fr-FR" sz="3000" dirty="0" err="1"/>
              <a:t>think</a:t>
            </a:r>
            <a:r>
              <a:rPr lang="fr-FR" sz="3000" dirty="0"/>
              <a:t> </a:t>
            </a:r>
            <a:r>
              <a:rPr lang="fr-FR" sz="3000" dirty="0" err="1"/>
              <a:t>that</a:t>
            </a:r>
            <a:r>
              <a:rPr lang="fr-FR" sz="3000" dirty="0"/>
              <a:t> </a:t>
            </a:r>
            <a:r>
              <a:rPr lang="fr-FR" sz="3000" dirty="0" err="1"/>
              <a:t>climate</a:t>
            </a:r>
            <a:r>
              <a:rPr lang="fr-FR" sz="3000" dirty="0"/>
              <a:t> change </a:t>
            </a:r>
            <a:r>
              <a:rPr lang="fr-FR" sz="3000" dirty="0" err="1"/>
              <a:t>is</a:t>
            </a:r>
            <a:r>
              <a:rPr lang="fr-FR" sz="3000" dirty="0"/>
              <a:t> happening?") +</a:t>
            </a:r>
          </a:p>
          <a:p>
            <a:pPr marL="0" indent="0">
              <a:buNone/>
            </a:pPr>
            <a:r>
              <a:rPr lang="fr-FR" sz="3000" dirty="0" err="1"/>
              <a:t>coord_flip</a:t>
            </a:r>
            <a:r>
              <a:rPr lang="fr-FR" sz="3000" dirty="0"/>
              <a:t>()</a:t>
            </a:r>
          </a:p>
          <a:p>
            <a:pPr marL="0" indent="0">
              <a:buNone/>
            </a:pPr>
            <a:r>
              <a:rPr lang="fr-FR" sz="3000" dirty="0"/>
              <a:t>p3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997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25E132-3857-9E4C-A7C1-047CAD8F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Code (3): </a:t>
            </a:r>
            <a:r>
              <a:rPr lang="fr-FR" dirty="0" err="1"/>
              <a:t>Stacked</a:t>
            </a:r>
            <a:r>
              <a:rPr lang="fr-FR" dirty="0"/>
              <a:t> plot </a:t>
            </a:r>
            <a:br>
              <a:rPr lang="fr-FR" dirty="0"/>
            </a:br>
            <a:r>
              <a:rPr lang="fr-FR" sz="2800" dirty="0"/>
              <a:t>Perception of </a:t>
            </a:r>
            <a:r>
              <a:rPr lang="fr-FR" sz="2800" dirty="0" err="1"/>
              <a:t>harm</a:t>
            </a:r>
            <a:r>
              <a:rPr lang="fr-FR" sz="2800" dirty="0"/>
              <a:t> </a:t>
            </a:r>
            <a:r>
              <a:rPr lang="fr-FR" sz="2800" dirty="0" err="1"/>
              <a:t>caused</a:t>
            </a:r>
            <a:r>
              <a:rPr lang="fr-FR" sz="2800" dirty="0"/>
              <a:t> by </a:t>
            </a:r>
            <a:r>
              <a:rPr lang="fr-FR" sz="2800" dirty="0" err="1"/>
              <a:t>climate</a:t>
            </a:r>
            <a:r>
              <a:rPr lang="fr-FR" sz="2800" dirty="0"/>
              <a:t> change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478946-1A2F-E34E-B64E-37802C7C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897"/>
            <a:ext cx="10734207" cy="487497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df1&lt;-</a:t>
            </a:r>
            <a:r>
              <a:rPr lang="fr-FR" dirty="0" err="1"/>
              <a:t>data.frame</a:t>
            </a:r>
            <a:r>
              <a:rPr lang="fr-FR" dirty="0"/>
              <a:t>(data2$harm_US, data2$harm_personally, data2$harm_dev_countries, data2$harm_plants_animals, data2$harm_future_gen)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names</a:t>
            </a:r>
            <a:r>
              <a:rPr lang="fr-FR" dirty="0"/>
              <a:t>(df1) &lt;- c(</a:t>
            </a:r>
          </a:p>
          <a:p>
            <a:pPr marL="0" indent="0">
              <a:buNone/>
            </a:pPr>
            <a:r>
              <a:rPr lang="fr-FR" dirty="0"/>
              <a:t>  data2.harm_US = "Global </a:t>
            </a:r>
            <a:r>
              <a:rPr lang="fr-FR" dirty="0" err="1"/>
              <a:t>warming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harm</a:t>
            </a:r>
            <a:r>
              <a:rPr lang="fr-FR" dirty="0"/>
              <a:t> the US",</a:t>
            </a:r>
          </a:p>
          <a:p>
            <a:pPr marL="0" indent="0">
              <a:buNone/>
            </a:pPr>
            <a:r>
              <a:rPr lang="fr-FR" dirty="0"/>
              <a:t>  data2.harm_personally = "Global </a:t>
            </a:r>
            <a:r>
              <a:rPr lang="fr-FR" dirty="0" err="1"/>
              <a:t>warming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harm</a:t>
            </a:r>
            <a:r>
              <a:rPr lang="fr-FR" dirty="0"/>
              <a:t> me",</a:t>
            </a:r>
          </a:p>
          <a:p>
            <a:pPr marL="0" indent="0">
              <a:buNone/>
            </a:pPr>
            <a:r>
              <a:rPr lang="fr-FR" dirty="0"/>
              <a:t>  data2.harm_dev_countries = "Global </a:t>
            </a:r>
            <a:r>
              <a:rPr lang="fr-FR" dirty="0" err="1"/>
              <a:t>warming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harm</a:t>
            </a:r>
            <a:r>
              <a:rPr lang="fr-FR" dirty="0"/>
              <a:t> </a:t>
            </a:r>
            <a:r>
              <a:rPr lang="fr-FR" dirty="0" err="1"/>
              <a:t>developing</a:t>
            </a:r>
            <a:r>
              <a:rPr lang="fr-FR" dirty="0"/>
              <a:t> countries",</a:t>
            </a:r>
          </a:p>
          <a:p>
            <a:pPr marL="0" indent="0">
              <a:buNone/>
            </a:pPr>
            <a:r>
              <a:rPr lang="fr-FR" dirty="0"/>
              <a:t>  data2.harm_plants_animals = "Global </a:t>
            </a:r>
            <a:r>
              <a:rPr lang="fr-FR" dirty="0" err="1"/>
              <a:t>warming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harm</a:t>
            </a:r>
            <a:r>
              <a:rPr lang="fr-FR" dirty="0"/>
              <a:t> plants and </a:t>
            </a:r>
            <a:r>
              <a:rPr lang="fr-FR" dirty="0" err="1"/>
              <a:t>animals</a:t>
            </a:r>
            <a:r>
              <a:rPr lang="fr-FR" dirty="0"/>
              <a:t>",</a:t>
            </a:r>
          </a:p>
          <a:p>
            <a:pPr marL="0" indent="0">
              <a:buNone/>
            </a:pPr>
            <a:r>
              <a:rPr lang="fr-FR" dirty="0"/>
              <a:t>  data2.harm_future_gen = "Global </a:t>
            </a:r>
            <a:r>
              <a:rPr lang="fr-FR" dirty="0" err="1"/>
              <a:t>warming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harm</a:t>
            </a:r>
            <a:r>
              <a:rPr lang="fr-FR" dirty="0"/>
              <a:t> future </a:t>
            </a:r>
            <a:r>
              <a:rPr lang="fr-FR" dirty="0" err="1"/>
              <a:t>generations</a:t>
            </a:r>
            <a:r>
              <a:rPr lang="fr-FR" dirty="0"/>
              <a:t>")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</a:t>
            </a:r>
            <a:r>
              <a:rPr lang="fr-FR" dirty="0"/>
              <a:t>(df1)</a:t>
            </a:r>
          </a:p>
          <a:p>
            <a:pPr marL="0" indent="0">
              <a:buNone/>
            </a:pPr>
            <a:r>
              <a:rPr lang="fr-FR" dirty="0"/>
              <a:t>l1&lt;-</a:t>
            </a:r>
            <a:r>
              <a:rPr lang="fr-FR" dirty="0" err="1"/>
              <a:t>likert</a:t>
            </a:r>
            <a:r>
              <a:rPr lang="fr-FR" dirty="0"/>
              <a:t>(df1)</a:t>
            </a:r>
          </a:p>
          <a:p>
            <a:pPr marL="0" indent="0">
              <a:buNone/>
            </a:pPr>
            <a:r>
              <a:rPr lang="fr-FR" dirty="0"/>
              <a:t>plot(l1)</a:t>
            </a:r>
          </a:p>
        </p:txBody>
      </p:sp>
    </p:spTree>
    <p:extLst>
      <p:ext uri="{BB962C8B-B14F-4D97-AF65-F5344CB8AC3E}">
        <p14:creationId xmlns:p14="http://schemas.microsoft.com/office/powerpoint/2010/main" val="261018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AEE0E2B-4AD9-8B4B-9510-806FAAE3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97" b="13003"/>
          <a:stretch/>
        </p:blipFill>
        <p:spPr>
          <a:xfrm>
            <a:off x="517239" y="213792"/>
            <a:ext cx="10714177" cy="602672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E711BF1-7803-AF46-A5F7-4CB85573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6" y="115744"/>
            <a:ext cx="10515600" cy="770948"/>
          </a:xfrm>
        </p:spPr>
        <p:txBody>
          <a:bodyPr>
            <a:normAutofit/>
          </a:bodyPr>
          <a:lstStyle/>
          <a:p>
            <a:r>
              <a:rPr lang="fr-FR" dirty="0"/>
              <a:t>R solution: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car!</a:t>
            </a:r>
          </a:p>
        </p:txBody>
      </p:sp>
    </p:spTree>
    <p:extLst>
      <p:ext uri="{BB962C8B-B14F-4D97-AF65-F5344CB8AC3E}">
        <p14:creationId xmlns:p14="http://schemas.microsoft.com/office/powerpoint/2010/main" val="290906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A224A-75FE-5E41-8107-687FFB3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Why</a:t>
            </a:r>
            <a:r>
              <a:rPr lang="fr-FR" b="1" dirty="0"/>
              <a:t> 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9972AF-4CF0-1141-A463-1CE9F057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dirty="0"/>
              <a:t>R </a:t>
            </a:r>
            <a:r>
              <a:rPr lang="fr-FR" dirty="0" err="1"/>
              <a:t>is</a:t>
            </a:r>
            <a:r>
              <a:rPr lang="fr-FR" dirty="0"/>
              <a:t> flexible and </a:t>
            </a:r>
            <a:r>
              <a:rPr lang="fr-FR" dirty="0" err="1"/>
              <a:t>powerful</a:t>
            </a:r>
            <a:r>
              <a:rPr lang="fr-FR" dirty="0"/>
              <a:t> programmation </a:t>
            </a:r>
            <a:r>
              <a:rPr lang="fr-FR" dirty="0" err="1"/>
              <a:t>language</a:t>
            </a:r>
            <a:r>
              <a:rPr lang="fr-FR" dirty="0"/>
              <a:t>, </a:t>
            </a:r>
            <a:r>
              <a:rPr lang="fr-FR" dirty="0" err="1"/>
              <a:t>used</a:t>
            </a:r>
            <a:r>
              <a:rPr lang="fr-FR" dirty="0"/>
              <a:t> in a </a:t>
            </a:r>
            <a:r>
              <a:rPr lang="fr-FR" dirty="0" err="1"/>
              <a:t>vast</a:t>
            </a:r>
            <a:r>
              <a:rPr lang="fr-FR" dirty="0"/>
              <a:t> multitude of software (packages)—more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sophisticated</a:t>
            </a:r>
            <a:r>
              <a:rPr lang="fr-FR" dirty="0"/>
              <a:t> software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go.</a:t>
            </a:r>
          </a:p>
          <a:p>
            <a:r>
              <a:rPr lang="fr-FR" dirty="0" err="1"/>
              <a:t>Useful</a:t>
            </a:r>
            <a:r>
              <a:rPr lang="fr-FR" dirty="0"/>
              <a:t> package to </a:t>
            </a:r>
            <a:r>
              <a:rPr lang="fr-FR" dirty="0" err="1"/>
              <a:t>produce</a:t>
            </a:r>
            <a:r>
              <a:rPr lang="fr-FR" dirty="0"/>
              <a:t> graphes </a:t>
            </a:r>
            <a:r>
              <a:rPr lang="fr-FR" dirty="0" err="1"/>
              <a:t>from</a:t>
            </a:r>
            <a:r>
              <a:rPr lang="fr-FR" dirty="0"/>
              <a:t> Survey data are:</a:t>
            </a:r>
          </a:p>
          <a:p>
            <a:pPr lvl="1"/>
            <a:r>
              <a:rPr lang="fr-FR" sz="2800" dirty="0"/>
              <a:t>GGPLOT2 (</a:t>
            </a:r>
            <a:r>
              <a:rPr lang="fr-FR" sz="2800" dirty="0" err="1"/>
              <a:t>general</a:t>
            </a:r>
            <a:r>
              <a:rPr lang="fr-FR" sz="2800" dirty="0"/>
              <a:t> and </a:t>
            </a:r>
            <a:r>
              <a:rPr lang="fr-FR" sz="2800" dirty="0" err="1"/>
              <a:t>popular</a:t>
            </a:r>
            <a:r>
              <a:rPr lang="fr-FR" sz="2800" dirty="0"/>
              <a:t> package to </a:t>
            </a:r>
            <a:r>
              <a:rPr lang="fr-FR" sz="2800" dirty="0" err="1"/>
              <a:t>generate</a:t>
            </a:r>
            <a:r>
              <a:rPr lang="fr-FR" sz="2800" dirty="0"/>
              <a:t> </a:t>
            </a:r>
            <a:r>
              <a:rPr lang="fr-FR" sz="2800" dirty="0" err="1"/>
              <a:t>graphics</a:t>
            </a:r>
            <a:r>
              <a:rPr lang="fr-FR" sz="2800" dirty="0"/>
              <a:t>)</a:t>
            </a:r>
          </a:p>
          <a:p>
            <a:pPr lvl="1"/>
            <a:r>
              <a:rPr lang="fr-FR" sz="2800" dirty="0"/>
              <a:t>LIKERT (</a:t>
            </a:r>
            <a:r>
              <a:rPr lang="fr-FR" sz="2800" dirty="0" err="1"/>
              <a:t>highly</a:t>
            </a:r>
            <a:r>
              <a:rPr lang="fr-FR" sz="2800" dirty="0"/>
              <a:t> </a:t>
            </a:r>
            <a:r>
              <a:rPr lang="fr-FR" sz="2800" dirty="0" err="1"/>
              <a:t>specialized</a:t>
            </a:r>
            <a:r>
              <a:rPr lang="fr-FR" sz="2800" dirty="0"/>
              <a:t> package for </a:t>
            </a:r>
            <a:r>
              <a:rPr lang="fr-FR" sz="2800" dirty="0" err="1"/>
              <a:t>making</a:t>
            </a:r>
            <a:r>
              <a:rPr lang="fr-FR" sz="2800" dirty="0"/>
              <a:t> </a:t>
            </a:r>
            <a:r>
              <a:rPr lang="fr-FR" sz="2800" dirty="0" err="1"/>
              <a:t>graphics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survey</a:t>
            </a:r>
            <a:r>
              <a:rPr lang="fr-FR" sz="2800" dirty="0"/>
              <a:t> data </a:t>
            </a:r>
            <a:r>
              <a:rPr lang="fr-FR" sz="2800" dirty="0" err="1"/>
              <a:t>using</a:t>
            </a:r>
            <a:r>
              <a:rPr lang="fr-FR" sz="2800" dirty="0"/>
              <a:t> Likert </a:t>
            </a:r>
            <a:r>
              <a:rPr lang="fr-FR" sz="2800" dirty="0" err="1"/>
              <a:t>scale</a:t>
            </a:r>
            <a:r>
              <a:rPr lang="fr-FR" sz="2800" dirty="0"/>
              <a:t>)</a:t>
            </a:r>
          </a:p>
          <a:p>
            <a:r>
              <a:rPr lang="fr-FR" dirty="0"/>
              <a:t>R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reproducible</a:t>
            </a:r>
            <a:r>
              <a:rPr lang="fr-FR" dirty="0"/>
              <a:t> (by sharing </a:t>
            </a:r>
            <a:r>
              <a:rPr lang="fr-FR" dirty="0" err="1"/>
              <a:t>dataset</a:t>
            </a:r>
            <a:r>
              <a:rPr lang="fr-FR" dirty="0"/>
              <a:t> and codes)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23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DA224A-75FE-5E41-8107-687FFB3B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special</a:t>
            </a:r>
            <a:r>
              <a:rPr lang="fr-FR" b="1" dirty="0"/>
              <a:t> about </a:t>
            </a:r>
            <a:r>
              <a:rPr lang="fr-FR" b="1" dirty="0" err="1"/>
              <a:t>survey</a:t>
            </a:r>
            <a:r>
              <a:rPr lang="fr-FR" b="1" dirty="0"/>
              <a:t> data?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9972AF-4CF0-1141-A463-1CE9F057B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907"/>
            <a:ext cx="10515600" cy="4351338"/>
          </a:xfrm>
        </p:spPr>
        <p:txBody>
          <a:bodyPr/>
          <a:lstStyle/>
          <a:p>
            <a:r>
              <a:rPr lang="fr-FR" dirty="0"/>
              <a:t>Survey data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categorical</a:t>
            </a:r>
            <a:r>
              <a:rPr lang="fr-FR" dirty="0"/>
              <a:t> variables?</a:t>
            </a:r>
          </a:p>
          <a:p>
            <a:pPr lvl="1"/>
            <a:r>
              <a:rPr lang="fr-FR" sz="2800" dirty="0"/>
              <a:t>Ex. How </a:t>
            </a:r>
            <a:r>
              <a:rPr lang="fr-FR" sz="2800" dirty="0" err="1"/>
              <a:t>much</a:t>
            </a:r>
            <a:r>
              <a:rPr lang="fr-FR" sz="2800" dirty="0"/>
              <a:t> do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like</a:t>
            </a:r>
            <a:r>
              <a:rPr lang="fr-FR" sz="2800" dirty="0"/>
              <a:t> </a:t>
            </a:r>
            <a:r>
              <a:rPr lang="fr-FR" sz="2800" dirty="0" err="1"/>
              <a:t>unicorn</a:t>
            </a:r>
            <a:r>
              <a:rPr lang="fr-FR" sz="2800" dirty="0"/>
              <a:t>? (</a:t>
            </a:r>
            <a:r>
              <a:rPr lang="fr-FR" sz="2800" dirty="0" err="1"/>
              <a:t>refused</a:t>
            </a:r>
            <a:r>
              <a:rPr lang="fr-FR" sz="2800" dirty="0"/>
              <a:t>, </a:t>
            </a:r>
            <a:r>
              <a:rPr lang="fr-FR" sz="2800" dirty="0" err="1"/>
              <a:t>don’t</a:t>
            </a:r>
            <a:r>
              <a:rPr lang="fr-FR" sz="2800" dirty="0"/>
              <a:t> know, not at all, </a:t>
            </a:r>
            <a:r>
              <a:rPr lang="fr-FR" sz="2800" dirty="0" err="1"/>
              <a:t>only</a:t>
            </a:r>
            <a:r>
              <a:rPr lang="fr-FR" sz="2800" dirty="0"/>
              <a:t> a </a:t>
            </a:r>
            <a:r>
              <a:rPr lang="fr-FR" sz="2800" dirty="0" err="1"/>
              <a:t>little</a:t>
            </a:r>
            <a:r>
              <a:rPr lang="fr-FR" sz="2800" dirty="0"/>
              <a:t>, a </a:t>
            </a:r>
            <a:r>
              <a:rPr lang="fr-FR" sz="2800" dirty="0" err="1"/>
              <a:t>moderate</a:t>
            </a:r>
            <a:r>
              <a:rPr lang="fr-FR" sz="2800" dirty="0"/>
              <a:t> </a:t>
            </a:r>
            <a:r>
              <a:rPr lang="fr-FR" sz="2800" dirty="0" err="1"/>
              <a:t>amount</a:t>
            </a:r>
            <a:r>
              <a:rPr lang="fr-FR" sz="2800" dirty="0"/>
              <a:t>, a </a:t>
            </a:r>
            <a:r>
              <a:rPr lang="fr-FR" sz="2800" dirty="0" err="1"/>
              <a:t>great</a:t>
            </a:r>
            <a:r>
              <a:rPr lang="fr-FR" sz="2800" dirty="0"/>
              <a:t> deal)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6918129-9324-A646-ACEC-71D32513C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01379"/>
              </p:ext>
            </p:extLst>
          </p:nvPr>
        </p:nvGraphicFramePr>
        <p:xfrm>
          <a:off x="490330" y="3025063"/>
          <a:ext cx="11134107" cy="3379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674">
                  <a:extLst>
                    <a:ext uri="{9D8B030D-6E8A-4147-A177-3AD203B41FA5}">
                      <a16:colId xmlns:a16="http://schemas.microsoft.com/office/drawing/2014/main" val="3353306266"/>
                    </a:ext>
                  </a:extLst>
                </a:gridCol>
                <a:gridCol w="1569401">
                  <a:extLst>
                    <a:ext uri="{9D8B030D-6E8A-4147-A177-3AD203B41FA5}">
                      <a16:colId xmlns:a16="http://schemas.microsoft.com/office/drawing/2014/main" val="2335067082"/>
                    </a:ext>
                  </a:extLst>
                </a:gridCol>
                <a:gridCol w="1486322">
                  <a:extLst>
                    <a:ext uri="{9D8B030D-6E8A-4147-A177-3AD203B41FA5}">
                      <a16:colId xmlns:a16="http://schemas.microsoft.com/office/drawing/2014/main" val="1960218289"/>
                    </a:ext>
                  </a:extLst>
                </a:gridCol>
                <a:gridCol w="1529754">
                  <a:extLst>
                    <a:ext uri="{9D8B030D-6E8A-4147-A177-3AD203B41FA5}">
                      <a16:colId xmlns:a16="http://schemas.microsoft.com/office/drawing/2014/main" val="3268188078"/>
                    </a:ext>
                  </a:extLst>
                </a:gridCol>
                <a:gridCol w="1429784">
                  <a:extLst>
                    <a:ext uri="{9D8B030D-6E8A-4147-A177-3AD203B41FA5}">
                      <a16:colId xmlns:a16="http://schemas.microsoft.com/office/drawing/2014/main" val="349030447"/>
                    </a:ext>
                  </a:extLst>
                </a:gridCol>
                <a:gridCol w="1590586">
                  <a:extLst>
                    <a:ext uri="{9D8B030D-6E8A-4147-A177-3AD203B41FA5}">
                      <a16:colId xmlns:a16="http://schemas.microsoft.com/office/drawing/2014/main" val="3562913334"/>
                    </a:ext>
                  </a:extLst>
                </a:gridCol>
                <a:gridCol w="1590586">
                  <a:extLst>
                    <a:ext uri="{9D8B030D-6E8A-4147-A177-3AD203B41FA5}">
                      <a16:colId xmlns:a16="http://schemas.microsoft.com/office/drawing/2014/main" val="1088752049"/>
                    </a:ext>
                  </a:extLst>
                </a:gridCol>
              </a:tblGrid>
              <a:tr h="57489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/>
                        <a:t>Respondent_ID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Q6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133127"/>
                  </a:ext>
                </a:extLst>
              </a:tr>
              <a:tr h="44298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not at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moderate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amount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moderate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amount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/>
                        <a:t>don’t</a:t>
                      </a:r>
                      <a:r>
                        <a:rPr lang="fr-FR" sz="2000" dirty="0"/>
                        <a:t> know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/>
                        <a:t>only</a:t>
                      </a:r>
                      <a:r>
                        <a:rPr lang="fr-FR" sz="2000" dirty="0"/>
                        <a:t> a </a:t>
                      </a:r>
                      <a:r>
                        <a:rPr lang="fr-FR" sz="2000" dirty="0" err="1"/>
                        <a:t>little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29482"/>
                  </a:ext>
                </a:extLst>
              </a:tr>
              <a:tr h="468939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not at all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not at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not at 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64030"/>
                  </a:ext>
                </a:extLst>
              </a:tr>
              <a:tr h="477606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moderate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amount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/>
                        <a:t>only</a:t>
                      </a:r>
                      <a:r>
                        <a:rPr lang="fr-FR" sz="2000" dirty="0"/>
                        <a:t> a </a:t>
                      </a:r>
                      <a:r>
                        <a:rPr lang="fr-FR" sz="2000" dirty="0" err="1"/>
                        <a:t>little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/>
                        <a:t>refused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not at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803326"/>
                  </a:ext>
                </a:extLst>
              </a:tr>
              <a:tr h="57489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/>
                        <a:t>only</a:t>
                      </a:r>
                      <a:r>
                        <a:rPr lang="fr-FR" sz="2000" dirty="0"/>
                        <a:t> a </a:t>
                      </a:r>
                      <a:r>
                        <a:rPr lang="fr-FR" sz="2000" dirty="0" err="1"/>
                        <a:t>little</a:t>
                      </a:r>
                      <a:endParaRPr lang="fr-FR" sz="2000" dirty="0"/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moderate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amount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moderate</a:t>
                      </a:r>
                      <a:r>
                        <a:rPr lang="fr-FR" sz="2000" dirty="0"/>
                        <a:t> </a:t>
                      </a:r>
                      <a:r>
                        <a:rPr lang="fr-FR" sz="2000" dirty="0" err="1"/>
                        <a:t>amount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not at all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a </a:t>
                      </a:r>
                      <a:r>
                        <a:rPr lang="fr-FR" sz="2000" dirty="0" err="1"/>
                        <a:t>great</a:t>
                      </a:r>
                      <a:r>
                        <a:rPr lang="fr-FR" sz="2000" dirty="0"/>
                        <a:t> 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not at all</a:t>
                      </a:r>
                    </a:p>
                    <a:p>
                      <a:pPr algn="ctr"/>
                      <a:endParaRPr lang="fr-F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447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947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337F0-255E-DB48-8E65-AE74C629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a Likert </a:t>
            </a:r>
            <a:r>
              <a:rPr lang="fr-FR" b="1" dirty="0" err="1"/>
              <a:t>scale</a:t>
            </a:r>
            <a:r>
              <a:rPr lang="fr-FR" b="1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05B62-69DB-764F-82A1-4BE996D5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1582400" cy="5261113"/>
          </a:xfrm>
        </p:spPr>
        <p:txBody>
          <a:bodyPr>
            <a:normAutofit/>
          </a:bodyPr>
          <a:lstStyle/>
          <a:p>
            <a:r>
              <a:rPr lang="fr-CA" sz="2400" dirty="0"/>
              <a:t>A </a:t>
            </a:r>
            <a:r>
              <a:rPr lang="fr-CA" sz="2400" dirty="0" err="1"/>
              <a:t>typical</a:t>
            </a:r>
            <a:r>
              <a:rPr lang="fr-CA" sz="2400" dirty="0"/>
              <a:t> item in a Likert </a:t>
            </a:r>
            <a:r>
              <a:rPr lang="fr-CA" sz="2400" dirty="0" err="1"/>
              <a:t>scale</a:t>
            </a:r>
            <a:r>
              <a:rPr lang="fr-CA" sz="2400" dirty="0"/>
              <a:t> </a:t>
            </a:r>
            <a:r>
              <a:rPr lang="fr-CA" sz="2400" dirty="0" err="1"/>
              <a:t>is</a:t>
            </a:r>
            <a:r>
              <a:rPr lang="fr-CA" sz="2400" dirty="0"/>
              <a:t> a </a:t>
            </a:r>
            <a:r>
              <a:rPr lang="fr-CA" sz="2400" dirty="0" err="1"/>
              <a:t>statement</a:t>
            </a:r>
            <a:r>
              <a:rPr lang="fr-CA" sz="2400" dirty="0"/>
              <a:t> to </a:t>
            </a:r>
            <a:r>
              <a:rPr lang="fr-CA" sz="2400" dirty="0" err="1"/>
              <a:t>which</a:t>
            </a:r>
            <a:r>
              <a:rPr lang="fr-CA" sz="2400" dirty="0"/>
              <a:t> </a:t>
            </a:r>
            <a:r>
              <a:rPr lang="fr-CA" sz="2400" dirty="0" err="1"/>
              <a:t>respondents</a:t>
            </a:r>
            <a:r>
              <a:rPr lang="fr-CA" sz="2400" dirty="0"/>
              <a:t> rate </a:t>
            </a:r>
            <a:r>
              <a:rPr lang="fr-CA" sz="2400" dirty="0" err="1"/>
              <a:t>their</a:t>
            </a:r>
            <a:r>
              <a:rPr lang="fr-CA" sz="2400" dirty="0"/>
              <a:t> </a:t>
            </a:r>
            <a:r>
              <a:rPr lang="fr-CA" sz="2400" dirty="0" err="1"/>
              <a:t>level</a:t>
            </a:r>
            <a:r>
              <a:rPr lang="fr-CA" sz="2400" dirty="0"/>
              <a:t> of agreement. The </a:t>
            </a:r>
            <a:r>
              <a:rPr lang="fr-CA" sz="2400" dirty="0" err="1"/>
              <a:t>statement</a:t>
            </a:r>
            <a:r>
              <a:rPr lang="fr-CA" sz="2400" dirty="0"/>
              <a:t> </a:t>
            </a:r>
            <a:r>
              <a:rPr lang="fr-CA" sz="2400" dirty="0" err="1"/>
              <a:t>may</a:t>
            </a:r>
            <a:r>
              <a:rPr lang="fr-CA" sz="2400" dirty="0"/>
              <a:t> </a:t>
            </a:r>
            <a:r>
              <a:rPr lang="fr-CA" sz="2400" dirty="0" err="1"/>
              <a:t>be</a:t>
            </a:r>
            <a:r>
              <a:rPr lang="fr-CA" sz="2400" dirty="0"/>
              <a:t> positive or </a:t>
            </a:r>
            <a:r>
              <a:rPr lang="fr-CA" sz="2400" dirty="0" err="1"/>
              <a:t>negative</a:t>
            </a:r>
            <a:r>
              <a:rPr lang="fr-CA" sz="2400" dirty="0"/>
              <a:t>. </a:t>
            </a:r>
            <a:r>
              <a:rPr lang="fr-CA" sz="2400" dirty="0" err="1"/>
              <a:t>Usually</a:t>
            </a:r>
            <a:r>
              <a:rPr lang="fr-CA" sz="2400" dirty="0"/>
              <a:t> a five-point </a:t>
            </a:r>
            <a:r>
              <a:rPr lang="fr-CA" sz="2400" dirty="0" err="1"/>
              <a:t>scale</a:t>
            </a:r>
            <a:r>
              <a:rPr lang="fr-CA" sz="2400" dirty="0"/>
              <a:t> of agreement </a:t>
            </a:r>
            <a:r>
              <a:rPr lang="fr-CA" sz="2400" dirty="0" err="1"/>
              <a:t>like</a:t>
            </a:r>
            <a:r>
              <a:rPr lang="fr-CA" sz="2400" dirty="0"/>
              <a:t> the </a:t>
            </a:r>
            <a:r>
              <a:rPr lang="fr-CA" sz="2400" dirty="0" err="1"/>
              <a:t>following</a:t>
            </a:r>
            <a:r>
              <a:rPr lang="fr-CA" sz="2400" dirty="0"/>
              <a:t> </a:t>
            </a:r>
            <a:r>
              <a:rPr lang="fr-CA" sz="2400" dirty="0" err="1"/>
              <a:t>is</a:t>
            </a:r>
            <a:r>
              <a:rPr lang="fr-CA" sz="2400" dirty="0"/>
              <a:t> </a:t>
            </a:r>
            <a:r>
              <a:rPr lang="fr-CA" sz="2400" dirty="0" err="1"/>
              <a:t>used</a:t>
            </a:r>
            <a:r>
              <a:rPr lang="fr-CA" sz="2400" dirty="0"/>
              <a:t>:</a:t>
            </a:r>
          </a:p>
          <a:p>
            <a:pPr marL="0" indent="0">
              <a:buNone/>
            </a:pPr>
            <a:endParaRPr lang="fr-CA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/>
              <a:t>1.Strongly </a:t>
            </a:r>
            <a:r>
              <a:rPr lang="fr-CA" dirty="0" err="1"/>
              <a:t>disagree</a:t>
            </a:r>
            <a:endParaRPr lang="fr-CA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/>
              <a:t>2.Disagree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/>
              <a:t>3.Neither </a:t>
            </a:r>
            <a:r>
              <a:rPr lang="fr-CA" dirty="0" err="1"/>
              <a:t>agree</a:t>
            </a:r>
            <a:r>
              <a:rPr lang="fr-CA" dirty="0"/>
              <a:t> </a:t>
            </a:r>
            <a:r>
              <a:rPr lang="fr-CA" dirty="0" err="1"/>
              <a:t>nor</a:t>
            </a:r>
            <a:r>
              <a:rPr lang="fr-CA" dirty="0"/>
              <a:t> </a:t>
            </a:r>
            <a:r>
              <a:rPr lang="fr-CA" dirty="0" err="1"/>
              <a:t>disagree</a:t>
            </a:r>
            <a:endParaRPr lang="fr-CA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/>
              <a:t>4.Agree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CA" dirty="0"/>
              <a:t>5.Strongly </a:t>
            </a:r>
            <a:r>
              <a:rPr lang="fr-CA" dirty="0" err="1"/>
              <a:t>agree</a:t>
            </a:r>
            <a:endParaRPr lang="fr-CA" dirty="0"/>
          </a:p>
          <a:p>
            <a:pPr lvl="1">
              <a:buFont typeface="Courier New" panose="02070309020205020404" pitchFamily="49" charset="0"/>
              <a:buChar char="o"/>
            </a:pPr>
            <a:endParaRPr lang="fr-CA" dirty="0"/>
          </a:p>
          <a:p>
            <a:pPr marL="457200" lvl="1" indent="0">
              <a:buNone/>
            </a:pPr>
            <a:r>
              <a:rPr lang="fr-CA" dirty="0"/>
              <a:t>Source: </a:t>
            </a:r>
            <a:r>
              <a:rPr lang="fr-CA" dirty="0">
                <a:hlinkClick r:id="rId2"/>
              </a:rPr>
              <a:t>Science Direct, 2019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8832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B225E0-B580-534A-91FE-63A6E99B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err="1"/>
              <a:t>Who</a:t>
            </a:r>
            <a:r>
              <a:rPr lang="fr-CA" b="1" dirty="0"/>
              <a:t> </a:t>
            </a:r>
            <a:r>
              <a:rPr lang="fr-CA" b="1" dirty="0" err="1"/>
              <a:t>Was</a:t>
            </a:r>
            <a:r>
              <a:rPr lang="fr-CA" b="1" dirty="0"/>
              <a:t> Likert?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2431D-FAC8-F14C-A309-195A8182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Dr. </a:t>
            </a:r>
            <a:r>
              <a:rPr lang="fr-CA" dirty="0" err="1"/>
              <a:t>Rensis</a:t>
            </a:r>
            <a:r>
              <a:rPr lang="fr-CA" dirty="0"/>
              <a:t> Likert </a:t>
            </a:r>
            <a:r>
              <a:rPr lang="fr-CA" dirty="0" err="1"/>
              <a:t>was</a:t>
            </a:r>
            <a:r>
              <a:rPr lang="fr-CA" dirty="0"/>
              <a:t> a </a:t>
            </a:r>
            <a:r>
              <a:rPr lang="fr-CA" dirty="0" err="1"/>
              <a:t>sociogist</a:t>
            </a:r>
            <a:r>
              <a:rPr lang="fr-CA" dirty="0"/>
              <a:t> at the </a:t>
            </a:r>
            <a:r>
              <a:rPr lang="fr-CA" dirty="0" err="1"/>
              <a:t>University</a:t>
            </a:r>
            <a:r>
              <a:rPr lang="fr-CA" dirty="0"/>
              <a:t> of Michigan best </a:t>
            </a:r>
            <a:r>
              <a:rPr lang="fr-CA" dirty="0" err="1"/>
              <a:t>known</a:t>
            </a:r>
            <a:r>
              <a:rPr lang="fr-CA" dirty="0"/>
              <a:t> for </a:t>
            </a:r>
            <a:r>
              <a:rPr lang="fr-CA" dirty="0" err="1"/>
              <a:t>survey</a:t>
            </a:r>
            <a:r>
              <a:rPr lang="fr-CA" dirty="0"/>
              <a:t> </a:t>
            </a:r>
            <a:r>
              <a:rPr lang="fr-CA" dirty="0" err="1"/>
              <a:t>research</a:t>
            </a:r>
            <a:r>
              <a:rPr lang="fr-CA" dirty="0"/>
              <a:t> </a:t>
            </a:r>
            <a:r>
              <a:rPr lang="fr-CA" dirty="0" err="1"/>
              <a:t>methods</a:t>
            </a:r>
            <a:r>
              <a:rPr lang="fr-CA" dirty="0"/>
              <a:t> and for the Likert </a:t>
            </a:r>
            <a:r>
              <a:rPr lang="fr-CA" dirty="0" err="1"/>
              <a:t>scale</a:t>
            </a:r>
            <a:r>
              <a:rPr lang="fr-CA" dirty="0"/>
              <a:t>; a </a:t>
            </a:r>
            <a:r>
              <a:rPr lang="fr-CA" dirty="0" err="1"/>
              <a:t>psychometric</a:t>
            </a:r>
            <a:r>
              <a:rPr lang="fr-CA" dirty="0"/>
              <a:t> </a:t>
            </a:r>
            <a:r>
              <a:rPr lang="fr-CA" dirty="0" err="1"/>
              <a:t>scale</a:t>
            </a:r>
            <a:r>
              <a:rPr lang="fr-CA" dirty="0"/>
              <a:t> </a:t>
            </a:r>
            <a:r>
              <a:rPr lang="fr-CA" dirty="0" err="1"/>
              <a:t>commonly</a:t>
            </a:r>
            <a:r>
              <a:rPr lang="fr-CA" dirty="0"/>
              <a:t> </a:t>
            </a:r>
            <a:r>
              <a:rPr lang="fr-CA" dirty="0" err="1"/>
              <a:t>involved</a:t>
            </a:r>
            <a:r>
              <a:rPr lang="fr-CA" dirty="0"/>
              <a:t> in </a:t>
            </a:r>
            <a:r>
              <a:rPr lang="fr-CA" dirty="0" err="1"/>
              <a:t>research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questionnaires. </a:t>
            </a:r>
          </a:p>
          <a:p>
            <a:r>
              <a:rPr lang="fr-CA" dirty="0" err="1"/>
              <a:t>His</a:t>
            </a:r>
            <a:r>
              <a:rPr lang="fr-CA" dirty="0"/>
              <a:t> original report </a:t>
            </a:r>
            <a:r>
              <a:rPr lang="fr-CA" dirty="0" err="1"/>
              <a:t>entitled</a:t>
            </a:r>
            <a:r>
              <a:rPr lang="fr-CA" dirty="0"/>
              <a:t> “A Technique for the </a:t>
            </a:r>
            <a:r>
              <a:rPr lang="fr-CA" dirty="0" err="1"/>
              <a:t>Measurement</a:t>
            </a:r>
            <a:r>
              <a:rPr lang="fr-CA" dirty="0"/>
              <a:t> of Attitudes” </a:t>
            </a:r>
            <a:r>
              <a:rPr lang="fr-CA" dirty="0" err="1"/>
              <a:t>was</a:t>
            </a:r>
            <a:r>
              <a:rPr lang="fr-CA" dirty="0"/>
              <a:t> </a:t>
            </a:r>
            <a:r>
              <a:rPr lang="fr-CA" dirty="0" err="1"/>
              <a:t>published</a:t>
            </a:r>
            <a:r>
              <a:rPr lang="fr-CA" dirty="0"/>
              <a:t> in the Archives of Psychology in 1932. </a:t>
            </a:r>
          </a:p>
          <a:p>
            <a:r>
              <a:rPr lang="fr-CA" dirty="0"/>
              <a:t>Pr. </a:t>
            </a:r>
            <a:r>
              <a:rPr lang="fr-CA" dirty="0" err="1"/>
              <a:t>Likert’s</a:t>
            </a:r>
            <a:r>
              <a:rPr lang="fr-CA" dirty="0"/>
              <a:t> </a:t>
            </a:r>
            <a:r>
              <a:rPr lang="fr-CA" dirty="0" err="1"/>
              <a:t>name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pronounced</a:t>
            </a:r>
            <a:r>
              <a:rPr lang="fr-CA" dirty="0"/>
              <a:t> “LICK-</a:t>
            </a:r>
            <a:r>
              <a:rPr lang="fr-CA" dirty="0" err="1"/>
              <a:t>ert</a:t>
            </a:r>
            <a:r>
              <a:rPr lang="fr-CA" dirty="0"/>
              <a:t>,” not “LIKE-</a:t>
            </a:r>
            <a:r>
              <a:rPr lang="fr-CA" dirty="0" err="1"/>
              <a:t>ert</a:t>
            </a:r>
            <a:r>
              <a:rPr lang="fr-CA" dirty="0"/>
              <a:t>. </a:t>
            </a:r>
          </a:p>
          <a:p>
            <a:pPr marL="0" indent="0">
              <a:buNone/>
            </a:pPr>
            <a:r>
              <a:rPr lang="fr-CA" dirty="0"/>
              <a:t>Source: </a:t>
            </a:r>
            <a:r>
              <a:rPr lang="fr-CA" dirty="0">
                <a:hlinkClick r:id="rId2"/>
              </a:rPr>
              <a:t>Science Direct,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78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EE387D-10C1-1142-B843-C01F7A5A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91" y="181909"/>
            <a:ext cx="11632339" cy="849662"/>
          </a:xfrm>
        </p:spPr>
        <p:txBody>
          <a:bodyPr/>
          <a:lstStyle/>
          <a:p>
            <a:r>
              <a:rPr lang="fr-FR" b="1" dirty="0" err="1"/>
              <a:t>Climate</a:t>
            </a:r>
            <a:r>
              <a:rPr lang="fr-FR" b="1" dirty="0"/>
              <a:t> Change in the American </a:t>
            </a:r>
            <a:r>
              <a:rPr lang="fr-FR" b="1" dirty="0" err="1"/>
              <a:t>Mind</a:t>
            </a:r>
            <a:r>
              <a:rPr lang="fr-FR" b="1" dirty="0"/>
              <a:t> </a:t>
            </a:r>
            <a:r>
              <a:rPr lang="fr-FR" b="1" dirty="0" err="1"/>
              <a:t>project</a:t>
            </a:r>
            <a:r>
              <a:rPr lang="fr-FR" b="1" dirty="0"/>
              <a:t> (1)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D7519B-2534-BD42-AB11-4AA4348524BB}"/>
              </a:ext>
            </a:extLst>
          </p:cNvPr>
          <p:cNvSpPr txBox="1"/>
          <p:nvPr/>
        </p:nvSpPr>
        <p:spPr>
          <a:xfrm>
            <a:off x="347625" y="1103362"/>
            <a:ext cx="766332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The Yale Program on </a:t>
            </a:r>
            <a:r>
              <a:rPr lang="fr-CA" sz="2800" dirty="0" err="1"/>
              <a:t>Climate</a:t>
            </a:r>
            <a:r>
              <a:rPr lang="fr-CA" sz="2800" dirty="0"/>
              <a:t> Change Communication (YPCCC) and the George </a:t>
            </a:r>
            <a:r>
              <a:rPr lang="fr-CA" sz="2800" dirty="0" err="1"/>
              <a:t>Mason</a:t>
            </a:r>
            <a:r>
              <a:rPr lang="fr-CA" sz="2800" dirty="0"/>
              <a:t> </a:t>
            </a:r>
            <a:r>
              <a:rPr lang="fr-CA" sz="2800" dirty="0" err="1"/>
              <a:t>University</a:t>
            </a:r>
            <a:r>
              <a:rPr lang="fr-CA" sz="2800" dirty="0"/>
              <a:t> Center for </a:t>
            </a:r>
            <a:r>
              <a:rPr lang="fr-CA" sz="2800" dirty="0" err="1"/>
              <a:t>Climate</a:t>
            </a:r>
            <a:r>
              <a:rPr lang="fr-CA" sz="2800" dirty="0"/>
              <a:t> Change Communication have </a:t>
            </a:r>
            <a:r>
              <a:rPr lang="fr-CA" sz="2800" dirty="0" err="1"/>
              <a:t>conducted</a:t>
            </a:r>
            <a:r>
              <a:rPr lang="fr-CA" sz="2800" dirty="0"/>
              <a:t> </a:t>
            </a:r>
            <a:r>
              <a:rPr lang="fr-CA" sz="2800" dirty="0" err="1"/>
              <a:t>nationally</a:t>
            </a:r>
            <a:r>
              <a:rPr lang="fr-CA" sz="2800" dirty="0"/>
              <a:t> </a:t>
            </a:r>
            <a:r>
              <a:rPr lang="fr-CA" sz="2800" dirty="0" err="1"/>
              <a:t>representative</a:t>
            </a:r>
            <a:r>
              <a:rPr lang="fr-CA" sz="2800" dirty="0"/>
              <a:t> </a:t>
            </a:r>
            <a:r>
              <a:rPr lang="fr-CA" sz="2800" dirty="0" err="1"/>
              <a:t>surveys</a:t>
            </a:r>
            <a:r>
              <a:rPr lang="fr-CA" sz="2800" dirty="0"/>
              <a:t> of U.S. </a:t>
            </a:r>
            <a:r>
              <a:rPr lang="fr-CA" sz="2800" dirty="0" err="1"/>
              <a:t>adults</a:t>
            </a:r>
            <a:r>
              <a:rPr lang="fr-CA" sz="2800" dirty="0"/>
              <a:t> </a:t>
            </a:r>
            <a:r>
              <a:rPr lang="fr-CA" sz="2800" dirty="0" err="1"/>
              <a:t>twice</a:t>
            </a:r>
            <a:r>
              <a:rPr lang="fr-CA" sz="2800" dirty="0"/>
              <a:t> a </a:t>
            </a:r>
            <a:r>
              <a:rPr lang="fr-CA" sz="2800" dirty="0" err="1"/>
              <a:t>year</a:t>
            </a:r>
            <a:r>
              <a:rPr lang="fr-CA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800" dirty="0"/>
              <a:t>The </a:t>
            </a:r>
            <a:r>
              <a:rPr lang="fr-CA" sz="2800" dirty="0" err="1"/>
              <a:t>datasets</a:t>
            </a:r>
            <a:r>
              <a:rPr lang="fr-CA" sz="2800" dirty="0"/>
              <a:t> </a:t>
            </a:r>
            <a:r>
              <a:rPr lang="fr-CA" sz="2800" dirty="0" err="1"/>
              <a:t>include</a:t>
            </a:r>
            <a:r>
              <a:rPr lang="fr-CA" sz="2800" dirty="0"/>
              <a:t> 17 </a:t>
            </a:r>
            <a:r>
              <a:rPr lang="fr-CA" sz="2800" dirty="0" err="1"/>
              <a:t>waves</a:t>
            </a:r>
            <a:r>
              <a:rPr lang="fr-CA" sz="2800" dirty="0"/>
              <a:t> of </a:t>
            </a:r>
            <a:r>
              <a:rPr lang="fr-CA" sz="2800" dirty="0" err="1"/>
              <a:t>nationally</a:t>
            </a:r>
            <a:r>
              <a:rPr lang="fr-CA" sz="2800" dirty="0"/>
              <a:t> </a:t>
            </a:r>
            <a:r>
              <a:rPr lang="fr-CA" sz="2800" dirty="0" err="1"/>
              <a:t>representative</a:t>
            </a:r>
            <a:r>
              <a:rPr lang="fr-CA" sz="2800" dirty="0"/>
              <a:t> </a:t>
            </a:r>
            <a:r>
              <a:rPr lang="fr-CA" sz="2800" dirty="0" err="1"/>
              <a:t>surveys</a:t>
            </a:r>
            <a:r>
              <a:rPr lang="fr-CA" sz="2800" dirty="0"/>
              <a:t> of U.S. </a:t>
            </a:r>
            <a:r>
              <a:rPr lang="fr-CA" sz="2800" dirty="0" err="1"/>
              <a:t>adults</a:t>
            </a:r>
            <a:r>
              <a:rPr lang="fr-CA" sz="2800" dirty="0"/>
              <a:t> </a:t>
            </a:r>
            <a:r>
              <a:rPr lang="fr-CA" sz="2800" dirty="0" err="1"/>
              <a:t>aged</a:t>
            </a:r>
            <a:r>
              <a:rPr lang="fr-CA" sz="2800" dirty="0"/>
              <a:t> 18 and </a:t>
            </a:r>
            <a:r>
              <a:rPr lang="fr-CA" sz="2800" dirty="0" err="1"/>
              <a:t>older</a:t>
            </a:r>
            <a:r>
              <a:rPr lang="fr-CA" sz="2800" dirty="0"/>
              <a:t> </a:t>
            </a:r>
            <a:r>
              <a:rPr lang="fr-CA" sz="2800" dirty="0" err="1"/>
              <a:t>collected</a:t>
            </a:r>
            <a:r>
              <a:rPr lang="fr-CA" sz="2800" dirty="0"/>
              <a:t> </a:t>
            </a:r>
            <a:r>
              <a:rPr lang="fr-CA" sz="2800" dirty="0" err="1"/>
              <a:t>between</a:t>
            </a:r>
            <a:r>
              <a:rPr lang="fr-CA" sz="2800" dirty="0"/>
              <a:t> 2008 and 2017.</a:t>
            </a:r>
          </a:p>
          <a:p>
            <a:endParaRPr lang="fr-CA" sz="2400" dirty="0"/>
          </a:p>
          <a:p>
            <a:r>
              <a:rPr lang="fr-CA" sz="2800" dirty="0"/>
              <a:t>Source: </a:t>
            </a:r>
            <a:r>
              <a:rPr lang="fr-CA" sz="2800" dirty="0">
                <a:hlinkClick r:id="rId2"/>
              </a:rPr>
              <a:t>Yale Program on </a:t>
            </a:r>
            <a:r>
              <a:rPr lang="fr-CA" sz="2800" dirty="0" err="1">
                <a:hlinkClick r:id="rId2"/>
              </a:rPr>
              <a:t>Climate</a:t>
            </a:r>
            <a:r>
              <a:rPr lang="fr-CA" sz="2800" dirty="0">
                <a:hlinkClick r:id="rId2"/>
              </a:rPr>
              <a:t> Change Communication (YPCCC) and the George </a:t>
            </a:r>
            <a:r>
              <a:rPr lang="fr-CA" sz="2800" dirty="0" err="1">
                <a:hlinkClick r:id="rId2"/>
              </a:rPr>
              <a:t>Mason</a:t>
            </a:r>
            <a:r>
              <a:rPr lang="fr-CA" sz="2800" dirty="0">
                <a:hlinkClick r:id="rId2"/>
              </a:rPr>
              <a:t> </a:t>
            </a:r>
            <a:r>
              <a:rPr lang="fr-CA" sz="2800" dirty="0" err="1">
                <a:hlinkClick r:id="rId2"/>
              </a:rPr>
              <a:t>University</a:t>
            </a:r>
            <a:r>
              <a:rPr lang="fr-CA" sz="2800" dirty="0">
                <a:hlinkClick r:id="rId2"/>
              </a:rPr>
              <a:t> Center</a:t>
            </a:r>
            <a:endParaRPr lang="fr-CA" sz="2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3F7972-134B-A84E-BF85-95CD1E0A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892" y="1103363"/>
            <a:ext cx="3944705" cy="52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815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1303</Words>
  <Application>Microsoft Macintosh PowerPoint</Application>
  <PresentationFormat>Grand écran</PresentationFormat>
  <Paragraphs>165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Thème Office</vt:lpstr>
      <vt:lpstr>Analysing Survey Data with R Using Yale University Climate Change and the American Mind project</vt:lpstr>
      <vt:lpstr>What is R?  A metaphore</vt:lpstr>
      <vt:lpstr>Solution offered by most Statistical Software package (SPSS, STATA, Excel, etc.): take the bus   (it get most people where they need to be although not always by the most direct route)</vt:lpstr>
      <vt:lpstr>R solution: build your own car!</vt:lpstr>
      <vt:lpstr>Why R?</vt:lpstr>
      <vt:lpstr>What is special about survey data?</vt:lpstr>
      <vt:lpstr>What is a Likert scale?</vt:lpstr>
      <vt:lpstr>Who Was Likert?</vt:lpstr>
      <vt:lpstr>Climate Change in the American Mind project (1)</vt:lpstr>
      <vt:lpstr>Climate Change and the American Mind project (2)</vt:lpstr>
      <vt:lpstr>Présentation PowerPoint</vt:lpstr>
      <vt:lpstr>Climate Change and the American Mind project (3) What the data looks like?</vt:lpstr>
      <vt:lpstr>Climate Change and the American Mind project (4) Qplot by default ggplot2 graphs </vt:lpstr>
      <vt:lpstr>Using GGplot2 package (2/2)</vt:lpstr>
      <vt:lpstr>Using the Likert package (1/ )</vt:lpstr>
      <vt:lpstr>Présentation PowerPoint</vt:lpstr>
      <vt:lpstr>Présentation PowerPoint</vt:lpstr>
      <vt:lpstr>Using Likert package (2/</vt:lpstr>
      <vt:lpstr>Using Likert+ggthemes</vt:lpstr>
      <vt:lpstr>Using Likert package: heat map</vt:lpstr>
      <vt:lpstr>Using Likert package: density and lattices </vt:lpstr>
      <vt:lpstr>Présentation PowerPoint</vt:lpstr>
      <vt:lpstr>Présentation PowerPoint</vt:lpstr>
      <vt:lpstr>Using Likert package: Stacked plots and lattices (years) </vt:lpstr>
      <vt:lpstr>Using Likert package: Stacked plots and lattices (partyXideology)</vt:lpstr>
      <vt:lpstr>Gender (the economist style)</vt:lpstr>
      <vt:lpstr>Support for climate policy</vt:lpstr>
      <vt:lpstr>Support for climate policies, heat map</vt:lpstr>
      <vt:lpstr>Présentation PowerPoint</vt:lpstr>
      <vt:lpstr>Présentation PowerPoint</vt:lpstr>
      <vt:lpstr>Présentation PowerPoint</vt:lpstr>
      <vt:lpstr>Ordinal logistics regression</vt:lpstr>
      <vt:lpstr>Code (1): Reading SPSS datasets</vt:lpstr>
      <vt:lpstr>Code (2): Basic Graphes (with ggplot2)</vt:lpstr>
      <vt:lpstr>Code (3): Stacked plot  Perception of harm caused by climate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Survey Data with R Using Yale University Climate Change and the American Mind project</dc:title>
  <dc:creator>David Houle</dc:creator>
  <cp:lastModifiedBy>David Houle</cp:lastModifiedBy>
  <cp:revision>22</cp:revision>
  <dcterms:created xsi:type="dcterms:W3CDTF">2019-11-02T14:24:42Z</dcterms:created>
  <dcterms:modified xsi:type="dcterms:W3CDTF">2020-01-11T13:59:17Z</dcterms:modified>
</cp:coreProperties>
</file>